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  <p:sldMasterId id="2147483833" r:id="rId2"/>
    <p:sldMasterId id="2147484121" r:id="rId3"/>
  </p:sldMasterIdLst>
  <p:handoutMasterIdLst>
    <p:handoutMasterId r:id="rId15"/>
  </p:handoutMasterIdLst>
  <p:sldIdLst>
    <p:sldId id="270" r:id="rId4"/>
    <p:sldId id="258" r:id="rId5"/>
    <p:sldId id="260" r:id="rId6"/>
    <p:sldId id="259" r:id="rId7"/>
    <p:sldId id="261" r:id="rId8"/>
    <p:sldId id="273" r:id="rId9"/>
    <p:sldId id="274" r:id="rId10"/>
    <p:sldId id="263" r:id="rId11"/>
    <p:sldId id="262" r:id="rId12"/>
    <p:sldId id="271" r:id="rId13"/>
    <p:sldId id="266" r:id="rId14"/>
  </p:sldIdLst>
  <p:sldSz cx="12192000" cy="6858000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da Karlsson" initials="IK" lastIdx="1" clrIdx="0">
    <p:extLst>
      <p:ext uri="{19B8F6BF-5375-455C-9EA6-DF929625EA0E}">
        <p15:presenceInfo xmlns:p15="http://schemas.microsoft.com/office/powerpoint/2012/main" userId="S::ida@kunskapsmedia.onmicrosoft.com::80cb59b1-7ca9-440b-8ef0-0357cc93a2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86AD"/>
    <a:srgbClr val="E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3" autoAdjust="0"/>
    <p:restoredTop sz="94660"/>
  </p:normalViewPr>
  <p:slideViewPr>
    <p:cSldViewPr snapToGrid="0">
      <p:cViewPr varScale="1">
        <p:scale>
          <a:sx n="53" d="100"/>
          <a:sy n="53" d="100"/>
        </p:scale>
        <p:origin x="78" y="1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FA764E-F18E-4A43-B79F-7C929FA5C2DC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13E1B7D-8EE3-4592-A486-05AC7787F005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1. </a:t>
          </a:r>
          <a:r>
            <a:rPr lang="en-US" dirty="0" err="1"/>
            <a:t>Kontrollera</a:t>
          </a:r>
          <a:r>
            <a:rPr lang="en-US" dirty="0"/>
            <a:t> </a:t>
          </a:r>
          <a:r>
            <a:rPr lang="en-US" dirty="0" err="1"/>
            <a:t>fakta</a:t>
          </a:r>
          <a:r>
            <a:rPr lang="en-US" dirty="0"/>
            <a:t> – </a:t>
          </a:r>
          <a:r>
            <a:rPr lang="en-US" dirty="0" err="1"/>
            <a:t>glöm</a:t>
          </a:r>
          <a:r>
            <a:rPr lang="en-US" dirty="0"/>
            <a:t> </a:t>
          </a:r>
          <a:r>
            <a:rPr lang="en-US" dirty="0" err="1"/>
            <a:t>inte</a:t>
          </a:r>
          <a:r>
            <a:rPr lang="en-US" dirty="0"/>
            <a:t> </a:t>
          </a:r>
          <a:r>
            <a:rPr lang="en-US" dirty="0" err="1"/>
            <a:t>källkritiken</a:t>
          </a:r>
          <a:r>
            <a:rPr lang="en-US" dirty="0"/>
            <a:t>!</a:t>
          </a:r>
        </a:p>
      </dgm:t>
    </dgm:pt>
    <dgm:pt modelId="{1A54AF30-D010-401A-BBF8-E1AB68E48151}" type="parTrans" cxnId="{44DD35B7-E537-4D63-A191-1416E77EB3C8}">
      <dgm:prSet/>
      <dgm:spPr/>
      <dgm:t>
        <a:bodyPr/>
        <a:lstStyle/>
        <a:p>
          <a:endParaRPr lang="en-US"/>
        </a:p>
      </dgm:t>
    </dgm:pt>
    <dgm:pt modelId="{F6CADAC1-8DB5-4FB0-84BB-1347387D13A4}" type="sibTrans" cxnId="{44DD35B7-E537-4D63-A191-1416E77EB3C8}">
      <dgm:prSet/>
      <dgm:spPr/>
      <dgm:t>
        <a:bodyPr/>
        <a:lstStyle/>
        <a:p>
          <a:endParaRPr lang="en-US"/>
        </a:p>
      </dgm:t>
    </dgm:pt>
    <dgm:pt modelId="{59A13F9A-E889-4ECF-B799-6806AC88322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2. </a:t>
          </a:r>
          <a:r>
            <a:rPr lang="en-US" dirty="0" err="1"/>
            <a:t>Använd</a:t>
          </a:r>
          <a:r>
            <a:rPr lang="en-US" dirty="0"/>
            <a:t> </a:t>
          </a:r>
          <a:r>
            <a:rPr lang="en-US" dirty="0" err="1"/>
            <a:t>eduklips</a:t>
          </a:r>
          <a:r>
            <a:rPr lang="en-US" dirty="0"/>
            <a:t> mall </a:t>
          </a:r>
          <a:r>
            <a:rPr lang="en-US" dirty="0" err="1"/>
            <a:t>för</a:t>
          </a:r>
          <a:r>
            <a:rPr lang="en-US" dirty="0"/>
            <a:t> </a:t>
          </a:r>
          <a:r>
            <a:rPr lang="en-US" dirty="0" err="1"/>
            <a:t>att</a:t>
          </a:r>
          <a:r>
            <a:rPr lang="en-US" dirty="0"/>
            <a:t> SKAPA din </a:t>
          </a:r>
          <a:r>
            <a:rPr lang="en-US" dirty="0" err="1"/>
            <a:t>minilektion</a:t>
          </a:r>
          <a:r>
            <a:rPr lang="en-US" dirty="0"/>
            <a:t>!</a:t>
          </a:r>
        </a:p>
      </dgm:t>
    </dgm:pt>
    <dgm:pt modelId="{2343223D-1109-491A-B46B-9EB4F482D4F0}" type="parTrans" cxnId="{40E463F1-9479-44EE-B617-8A729DC48376}">
      <dgm:prSet/>
      <dgm:spPr/>
      <dgm:t>
        <a:bodyPr/>
        <a:lstStyle/>
        <a:p>
          <a:endParaRPr lang="en-US"/>
        </a:p>
      </dgm:t>
    </dgm:pt>
    <dgm:pt modelId="{A099A058-F6A9-47BA-8784-8B785CC01A15}" type="sibTrans" cxnId="{40E463F1-9479-44EE-B617-8A729DC48376}">
      <dgm:prSet/>
      <dgm:spPr/>
      <dgm:t>
        <a:bodyPr/>
        <a:lstStyle/>
        <a:p>
          <a:endParaRPr lang="en-US"/>
        </a:p>
      </dgm:t>
    </dgm:pt>
    <dgm:pt modelId="{C147D088-6340-4D55-95BD-90DEFAF6594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3. PRESENTERA DIN LEDTRÅD! </a:t>
          </a:r>
        </a:p>
      </dgm:t>
    </dgm:pt>
    <dgm:pt modelId="{A851D035-1D17-4B2D-9EFF-E32404A6B412}" type="parTrans" cxnId="{8DB0E480-CDF4-41F4-97AF-7ADD801F3BA1}">
      <dgm:prSet/>
      <dgm:spPr/>
      <dgm:t>
        <a:bodyPr/>
        <a:lstStyle/>
        <a:p>
          <a:endParaRPr lang="en-US"/>
        </a:p>
      </dgm:t>
    </dgm:pt>
    <dgm:pt modelId="{A505420B-DAA7-4DC9-B54F-260E3E29994E}" type="sibTrans" cxnId="{8DB0E480-CDF4-41F4-97AF-7ADD801F3BA1}">
      <dgm:prSet/>
      <dgm:spPr/>
      <dgm:t>
        <a:bodyPr/>
        <a:lstStyle/>
        <a:p>
          <a:endParaRPr lang="en-US"/>
        </a:p>
      </dgm:t>
    </dgm:pt>
    <dgm:pt modelId="{BF9F097E-63BF-4FE2-893A-90E31EEBBB3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4. </a:t>
          </a:r>
          <a:r>
            <a:rPr lang="en-US" dirty="0" err="1"/>
            <a:t>följ</a:t>
          </a:r>
          <a:r>
            <a:rPr lang="en-US" dirty="0"/>
            <a:t> </a:t>
          </a:r>
          <a:r>
            <a:rPr lang="en-US" dirty="0" err="1"/>
            <a:t>upp</a:t>
          </a:r>
          <a:r>
            <a:rPr lang="en-US" dirty="0"/>
            <a:t> med FILMKLIPP &amp; MINILEKTION!</a:t>
          </a:r>
        </a:p>
      </dgm:t>
    </dgm:pt>
    <dgm:pt modelId="{970258C1-614C-4D75-AB63-A5C11E7A8176}" type="parTrans" cxnId="{008230CB-5C9F-4521-8550-44C7A2AA1724}">
      <dgm:prSet/>
      <dgm:spPr/>
      <dgm:t>
        <a:bodyPr/>
        <a:lstStyle/>
        <a:p>
          <a:endParaRPr lang="en-US"/>
        </a:p>
      </dgm:t>
    </dgm:pt>
    <dgm:pt modelId="{9C31070A-95CC-41F0-9A5F-BA738A4F505C}" type="sibTrans" cxnId="{008230CB-5C9F-4521-8550-44C7A2AA1724}">
      <dgm:prSet/>
      <dgm:spPr/>
      <dgm:t>
        <a:bodyPr/>
        <a:lstStyle/>
        <a:p>
          <a:endParaRPr lang="en-US"/>
        </a:p>
      </dgm:t>
    </dgm:pt>
    <dgm:pt modelId="{C54ED1E8-9ACB-4561-9591-E58336A05D6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5. </a:t>
          </a:r>
          <a:r>
            <a:rPr lang="en-US" dirty="0" err="1"/>
            <a:t>eleverna</a:t>
          </a:r>
          <a:r>
            <a:rPr lang="en-US" dirty="0"/>
            <a:t> </a:t>
          </a:r>
          <a:r>
            <a:rPr lang="en-US" dirty="0" err="1"/>
            <a:t>dokumenterar</a:t>
          </a:r>
          <a:r>
            <a:rPr lang="en-US" dirty="0"/>
            <a:t> I </a:t>
          </a:r>
          <a:r>
            <a:rPr lang="en-US" dirty="0" err="1"/>
            <a:t>skrivböckerna</a:t>
          </a:r>
          <a:r>
            <a:rPr lang="en-US" dirty="0"/>
            <a:t>!</a:t>
          </a:r>
        </a:p>
      </dgm:t>
    </dgm:pt>
    <dgm:pt modelId="{25540832-714B-4D13-8B3F-6D9C4B0A5F54}" type="parTrans" cxnId="{31E9CC68-176F-4A0F-A55B-3C2D87B823A7}">
      <dgm:prSet/>
      <dgm:spPr/>
      <dgm:t>
        <a:bodyPr/>
        <a:lstStyle/>
        <a:p>
          <a:endParaRPr lang="sv-SE"/>
        </a:p>
      </dgm:t>
    </dgm:pt>
    <dgm:pt modelId="{0E702266-C4F3-413C-8055-BDCDC80C9B10}" type="sibTrans" cxnId="{31E9CC68-176F-4A0F-A55B-3C2D87B823A7}">
      <dgm:prSet/>
      <dgm:spPr/>
      <dgm:t>
        <a:bodyPr/>
        <a:lstStyle/>
        <a:p>
          <a:endParaRPr lang="sv-SE"/>
        </a:p>
      </dgm:t>
    </dgm:pt>
    <dgm:pt modelId="{2D1440D4-EAC8-40BC-ADDD-0605B98F83DB}" type="pres">
      <dgm:prSet presAssocID="{00FA764E-F18E-4A43-B79F-7C929FA5C2DC}" presName="root" presStyleCnt="0">
        <dgm:presLayoutVars>
          <dgm:dir/>
          <dgm:resizeHandles val="exact"/>
        </dgm:presLayoutVars>
      </dgm:prSet>
      <dgm:spPr/>
    </dgm:pt>
    <dgm:pt modelId="{02D1D832-40B0-45B8-9286-535525381909}" type="pres">
      <dgm:prSet presAssocID="{A13E1B7D-8EE3-4592-A486-05AC7787F005}" presName="compNode" presStyleCnt="0"/>
      <dgm:spPr/>
    </dgm:pt>
    <dgm:pt modelId="{91F22534-6767-4A16-B304-32796DE3EDAE}" type="pres">
      <dgm:prSet presAssocID="{A13E1B7D-8EE3-4592-A486-05AC7787F005}" presName="iconBgRect" presStyleLbl="bgShp" presStyleIdx="0" presStyleCnt="5"/>
      <dgm:spPr/>
    </dgm:pt>
    <dgm:pt modelId="{D97D0107-B31E-447A-9E53-1429B48179DD}" type="pres">
      <dgm:prSet presAssocID="{A13E1B7D-8EE3-4592-A486-05AC7787F00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rklipp"/>
        </a:ext>
      </dgm:extLst>
    </dgm:pt>
    <dgm:pt modelId="{3F762953-C4C1-4EBF-BDD5-480E05E448DB}" type="pres">
      <dgm:prSet presAssocID="{A13E1B7D-8EE3-4592-A486-05AC7787F005}" presName="spaceRect" presStyleCnt="0"/>
      <dgm:spPr/>
    </dgm:pt>
    <dgm:pt modelId="{2AA1F86F-3CF2-44E7-89A9-AD2077A4B821}" type="pres">
      <dgm:prSet presAssocID="{A13E1B7D-8EE3-4592-A486-05AC7787F005}" presName="textRect" presStyleLbl="revTx" presStyleIdx="0" presStyleCnt="5">
        <dgm:presLayoutVars>
          <dgm:chMax val="1"/>
          <dgm:chPref val="1"/>
        </dgm:presLayoutVars>
      </dgm:prSet>
      <dgm:spPr/>
    </dgm:pt>
    <dgm:pt modelId="{B57F851B-1583-4EBF-BD0E-2E5FC6909221}" type="pres">
      <dgm:prSet presAssocID="{F6CADAC1-8DB5-4FB0-84BB-1347387D13A4}" presName="sibTrans" presStyleCnt="0"/>
      <dgm:spPr/>
    </dgm:pt>
    <dgm:pt modelId="{0653C153-569C-44E0-8630-7D524A31F0A4}" type="pres">
      <dgm:prSet presAssocID="{59A13F9A-E889-4ECF-B799-6806AC88322B}" presName="compNode" presStyleCnt="0"/>
      <dgm:spPr/>
    </dgm:pt>
    <dgm:pt modelId="{0E389F9D-114C-4F94-9D44-A3AC659F661F}" type="pres">
      <dgm:prSet presAssocID="{59A13F9A-E889-4ECF-B799-6806AC88322B}" presName="iconBgRect" presStyleLbl="bgShp" presStyleIdx="1" presStyleCnt="5"/>
      <dgm:spPr/>
    </dgm:pt>
    <dgm:pt modelId="{A366236A-D795-4D96-9056-CDC370EEB51F}" type="pres">
      <dgm:prSet presAssocID="{59A13F9A-E889-4ECF-B799-6806AC88322B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mages"/>
        </a:ext>
      </dgm:extLst>
    </dgm:pt>
    <dgm:pt modelId="{1B100E56-DB23-40C4-952B-7050CEFE4C64}" type="pres">
      <dgm:prSet presAssocID="{59A13F9A-E889-4ECF-B799-6806AC88322B}" presName="spaceRect" presStyleCnt="0"/>
      <dgm:spPr/>
    </dgm:pt>
    <dgm:pt modelId="{2BAC5EF7-7B23-4E1A-9D04-BC50E37AA58C}" type="pres">
      <dgm:prSet presAssocID="{59A13F9A-E889-4ECF-B799-6806AC88322B}" presName="textRect" presStyleLbl="revTx" presStyleIdx="1" presStyleCnt="5">
        <dgm:presLayoutVars>
          <dgm:chMax val="1"/>
          <dgm:chPref val="1"/>
        </dgm:presLayoutVars>
      </dgm:prSet>
      <dgm:spPr/>
    </dgm:pt>
    <dgm:pt modelId="{DBFE778B-9D1C-49D5-831D-EB58B9A153A6}" type="pres">
      <dgm:prSet presAssocID="{A099A058-F6A9-47BA-8784-8B785CC01A15}" presName="sibTrans" presStyleCnt="0"/>
      <dgm:spPr/>
    </dgm:pt>
    <dgm:pt modelId="{4FCB93D1-B43F-4ABB-989C-CF4D01541357}" type="pres">
      <dgm:prSet presAssocID="{C147D088-6340-4D55-95BD-90DEFAF65946}" presName="compNode" presStyleCnt="0"/>
      <dgm:spPr/>
    </dgm:pt>
    <dgm:pt modelId="{3F629517-74A7-4CC9-9A80-249171377C8E}" type="pres">
      <dgm:prSet presAssocID="{C147D088-6340-4D55-95BD-90DEFAF65946}" presName="iconBgRect" presStyleLbl="bgShp" presStyleIdx="2" presStyleCnt="5"/>
      <dgm:spPr/>
    </dgm:pt>
    <dgm:pt modelId="{F5F34C05-D8E5-47A9-BA1D-5F2A3267A1CC}" type="pres">
      <dgm:prSet presAssocID="{C147D088-6340-4D55-95BD-90DEFAF65946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D94F127D-F11D-474B-A25C-0EDEF3009B4C}" type="pres">
      <dgm:prSet presAssocID="{C147D088-6340-4D55-95BD-90DEFAF65946}" presName="spaceRect" presStyleCnt="0"/>
      <dgm:spPr/>
    </dgm:pt>
    <dgm:pt modelId="{875A18DB-8F8A-4E84-A2A2-7C874E9ED82D}" type="pres">
      <dgm:prSet presAssocID="{C147D088-6340-4D55-95BD-90DEFAF65946}" presName="textRect" presStyleLbl="revTx" presStyleIdx="2" presStyleCnt="5">
        <dgm:presLayoutVars>
          <dgm:chMax val="1"/>
          <dgm:chPref val="1"/>
        </dgm:presLayoutVars>
      </dgm:prSet>
      <dgm:spPr/>
    </dgm:pt>
    <dgm:pt modelId="{A2DE060E-18D0-4336-90D6-615F6A3E1088}" type="pres">
      <dgm:prSet presAssocID="{A505420B-DAA7-4DC9-B54F-260E3E29994E}" presName="sibTrans" presStyleCnt="0"/>
      <dgm:spPr/>
    </dgm:pt>
    <dgm:pt modelId="{E2F9ADE5-BFA6-4D01-B8EE-B4FA3E323259}" type="pres">
      <dgm:prSet presAssocID="{BF9F097E-63BF-4FE2-893A-90E31EEBBB3F}" presName="compNode" presStyleCnt="0"/>
      <dgm:spPr/>
    </dgm:pt>
    <dgm:pt modelId="{8ADC0AC1-72F1-4CA2-A210-16FAF9B2E7FB}" type="pres">
      <dgm:prSet presAssocID="{BF9F097E-63BF-4FE2-893A-90E31EEBBB3F}" presName="iconBgRect" presStyleLbl="bgShp" presStyleIdx="3" presStyleCnt="5"/>
      <dgm:spPr/>
    </dgm:pt>
    <dgm:pt modelId="{15E78E8C-BB55-4FD0-A795-B3B4D82B60FF}" type="pres">
      <dgm:prSet presAssocID="{BF9F097E-63BF-4FE2-893A-90E31EEBBB3F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assrum"/>
        </a:ext>
      </dgm:extLst>
    </dgm:pt>
    <dgm:pt modelId="{1447A683-647C-4A5B-A9A1-F5725F4622CC}" type="pres">
      <dgm:prSet presAssocID="{BF9F097E-63BF-4FE2-893A-90E31EEBBB3F}" presName="spaceRect" presStyleCnt="0"/>
      <dgm:spPr/>
    </dgm:pt>
    <dgm:pt modelId="{46CE3D37-0071-4262-AE9A-B80843638DF2}" type="pres">
      <dgm:prSet presAssocID="{BF9F097E-63BF-4FE2-893A-90E31EEBBB3F}" presName="textRect" presStyleLbl="revTx" presStyleIdx="3" presStyleCnt="5">
        <dgm:presLayoutVars>
          <dgm:chMax val="1"/>
          <dgm:chPref val="1"/>
        </dgm:presLayoutVars>
      </dgm:prSet>
      <dgm:spPr/>
    </dgm:pt>
    <dgm:pt modelId="{5A117ED0-0530-4FF7-9ABB-6697B510659E}" type="pres">
      <dgm:prSet presAssocID="{9C31070A-95CC-41F0-9A5F-BA738A4F505C}" presName="sibTrans" presStyleCnt="0"/>
      <dgm:spPr/>
    </dgm:pt>
    <dgm:pt modelId="{C81BB1A2-AA15-4E32-83F2-01EA1F09A354}" type="pres">
      <dgm:prSet presAssocID="{C54ED1E8-9ACB-4561-9591-E58336A05D66}" presName="compNode" presStyleCnt="0"/>
      <dgm:spPr/>
    </dgm:pt>
    <dgm:pt modelId="{EBF23CB6-B915-4ABB-8BC5-62E8B1690D61}" type="pres">
      <dgm:prSet presAssocID="{C54ED1E8-9ACB-4561-9591-E58336A05D66}" presName="iconBgRect" presStyleLbl="bgShp" presStyleIdx="4" presStyleCnt="5"/>
      <dgm:spPr/>
    </dgm:pt>
    <dgm:pt modelId="{1CC58E3D-88F7-49EF-B631-046E215B0DC0}" type="pres">
      <dgm:prSet presAssocID="{C54ED1E8-9ACB-4561-9591-E58336A05D66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åspenna"/>
        </a:ext>
      </dgm:extLst>
    </dgm:pt>
    <dgm:pt modelId="{ADC1D2E5-F4DD-44AC-B306-2E8093DFEC4C}" type="pres">
      <dgm:prSet presAssocID="{C54ED1E8-9ACB-4561-9591-E58336A05D66}" presName="spaceRect" presStyleCnt="0"/>
      <dgm:spPr/>
    </dgm:pt>
    <dgm:pt modelId="{6131B531-C730-428E-9112-BDD7306E5097}" type="pres">
      <dgm:prSet presAssocID="{C54ED1E8-9ACB-4561-9591-E58336A05D66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DF03A402-17F6-4616-B11B-F28EF86C30D8}" type="presOf" srcId="{BF9F097E-63BF-4FE2-893A-90E31EEBBB3F}" destId="{46CE3D37-0071-4262-AE9A-B80843638DF2}" srcOrd="0" destOrd="0" presId="urn:microsoft.com/office/officeart/2018/5/layout/IconCircleLabelList"/>
    <dgm:cxn modelId="{39874668-494C-4ADB-9599-1118D9C26D0D}" type="presOf" srcId="{C147D088-6340-4D55-95BD-90DEFAF65946}" destId="{875A18DB-8F8A-4E84-A2A2-7C874E9ED82D}" srcOrd="0" destOrd="0" presId="urn:microsoft.com/office/officeart/2018/5/layout/IconCircleLabelList"/>
    <dgm:cxn modelId="{31E9CC68-176F-4A0F-A55B-3C2D87B823A7}" srcId="{00FA764E-F18E-4A43-B79F-7C929FA5C2DC}" destId="{C54ED1E8-9ACB-4561-9591-E58336A05D66}" srcOrd="4" destOrd="0" parTransId="{25540832-714B-4D13-8B3F-6D9C4B0A5F54}" sibTransId="{0E702266-C4F3-413C-8055-BDCDC80C9B10}"/>
    <dgm:cxn modelId="{1DB09658-5449-42FE-97A0-3EE9F3A5877F}" type="presOf" srcId="{59A13F9A-E889-4ECF-B799-6806AC88322B}" destId="{2BAC5EF7-7B23-4E1A-9D04-BC50E37AA58C}" srcOrd="0" destOrd="0" presId="urn:microsoft.com/office/officeart/2018/5/layout/IconCircleLabelList"/>
    <dgm:cxn modelId="{163BED79-0095-4361-BBCF-B2E126D42AD4}" type="presOf" srcId="{C54ED1E8-9ACB-4561-9591-E58336A05D66}" destId="{6131B531-C730-428E-9112-BDD7306E5097}" srcOrd="0" destOrd="0" presId="urn:microsoft.com/office/officeart/2018/5/layout/IconCircleLabelList"/>
    <dgm:cxn modelId="{E7336E7F-5575-4E9B-A097-7AA1ADBDD135}" type="presOf" srcId="{00FA764E-F18E-4A43-B79F-7C929FA5C2DC}" destId="{2D1440D4-EAC8-40BC-ADDD-0605B98F83DB}" srcOrd="0" destOrd="0" presId="urn:microsoft.com/office/officeart/2018/5/layout/IconCircleLabelList"/>
    <dgm:cxn modelId="{8DB0E480-CDF4-41F4-97AF-7ADD801F3BA1}" srcId="{00FA764E-F18E-4A43-B79F-7C929FA5C2DC}" destId="{C147D088-6340-4D55-95BD-90DEFAF65946}" srcOrd="2" destOrd="0" parTransId="{A851D035-1D17-4B2D-9EFF-E32404A6B412}" sibTransId="{A505420B-DAA7-4DC9-B54F-260E3E29994E}"/>
    <dgm:cxn modelId="{44DD35B7-E537-4D63-A191-1416E77EB3C8}" srcId="{00FA764E-F18E-4A43-B79F-7C929FA5C2DC}" destId="{A13E1B7D-8EE3-4592-A486-05AC7787F005}" srcOrd="0" destOrd="0" parTransId="{1A54AF30-D010-401A-BBF8-E1AB68E48151}" sibTransId="{F6CADAC1-8DB5-4FB0-84BB-1347387D13A4}"/>
    <dgm:cxn modelId="{203084BF-B48C-40C8-AA6D-4AB66DB605DD}" type="presOf" srcId="{A13E1B7D-8EE3-4592-A486-05AC7787F005}" destId="{2AA1F86F-3CF2-44E7-89A9-AD2077A4B821}" srcOrd="0" destOrd="0" presId="urn:microsoft.com/office/officeart/2018/5/layout/IconCircleLabelList"/>
    <dgm:cxn modelId="{008230CB-5C9F-4521-8550-44C7A2AA1724}" srcId="{00FA764E-F18E-4A43-B79F-7C929FA5C2DC}" destId="{BF9F097E-63BF-4FE2-893A-90E31EEBBB3F}" srcOrd="3" destOrd="0" parTransId="{970258C1-614C-4D75-AB63-A5C11E7A8176}" sibTransId="{9C31070A-95CC-41F0-9A5F-BA738A4F505C}"/>
    <dgm:cxn modelId="{40E463F1-9479-44EE-B617-8A729DC48376}" srcId="{00FA764E-F18E-4A43-B79F-7C929FA5C2DC}" destId="{59A13F9A-E889-4ECF-B799-6806AC88322B}" srcOrd="1" destOrd="0" parTransId="{2343223D-1109-491A-B46B-9EB4F482D4F0}" sibTransId="{A099A058-F6A9-47BA-8784-8B785CC01A15}"/>
    <dgm:cxn modelId="{7DFFEFA3-1F99-415C-A8AD-FB3ED0566FB8}" type="presParOf" srcId="{2D1440D4-EAC8-40BC-ADDD-0605B98F83DB}" destId="{02D1D832-40B0-45B8-9286-535525381909}" srcOrd="0" destOrd="0" presId="urn:microsoft.com/office/officeart/2018/5/layout/IconCircleLabelList"/>
    <dgm:cxn modelId="{1E836282-11CD-4299-8E71-D9E9D16265E4}" type="presParOf" srcId="{02D1D832-40B0-45B8-9286-535525381909}" destId="{91F22534-6767-4A16-B304-32796DE3EDAE}" srcOrd="0" destOrd="0" presId="urn:microsoft.com/office/officeart/2018/5/layout/IconCircleLabelList"/>
    <dgm:cxn modelId="{82404B63-F2B4-45F4-B360-6C19C8084B71}" type="presParOf" srcId="{02D1D832-40B0-45B8-9286-535525381909}" destId="{D97D0107-B31E-447A-9E53-1429B48179DD}" srcOrd="1" destOrd="0" presId="urn:microsoft.com/office/officeart/2018/5/layout/IconCircleLabelList"/>
    <dgm:cxn modelId="{A2E2014A-E01B-440C-9888-D8C549817878}" type="presParOf" srcId="{02D1D832-40B0-45B8-9286-535525381909}" destId="{3F762953-C4C1-4EBF-BDD5-480E05E448DB}" srcOrd="2" destOrd="0" presId="urn:microsoft.com/office/officeart/2018/5/layout/IconCircleLabelList"/>
    <dgm:cxn modelId="{5475BED0-309B-4C4B-8781-35AC9162CBDC}" type="presParOf" srcId="{02D1D832-40B0-45B8-9286-535525381909}" destId="{2AA1F86F-3CF2-44E7-89A9-AD2077A4B821}" srcOrd="3" destOrd="0" presId="urn:microsoft.com/office/officeart/2018/5/layout/IconCircleLabelList"/>
    <dgm:cxn modelId="{904CCC0E-DBE4-495A-A628-2859010FD1F2}" type="presParOf" srcId="{2D1440D4-EAC8-40BC-ADDD-0605B98F83DB}" destId="{B57F851B-1583-4EBF-BD0E-2E5FC6909221}" srcOrd="1" destOrd="0" presId="urn:microsoft.com/office/officeart/2018/5/layout/IconCircleLabelList"/>
    <dgm:cxn modelId="{52A207DB-1915-452E-AD90-EBCFC5821EEF}" type="presParOf" srcId="{2D1440D4-EAC8-40BC-ADDD-0605B98F83DB}" destId="{0653C153-569C-44E0-8630-7D524A31F0A4}" srcOrd="2" destOrd="0" presId="urn:microsoft.com/office/officeart/2018/5/layout/IconCircleLabelList"/>
    <dgm:cxn modelId="{F0169750-A41B-4EFB-8CF8-B6D52272D18A}" type="presParOf" srcId="{0653C153-569C-44E0-8630-7D524A31F0A4}" destId="{0E389F9D-114C-4F94-9D44-A3AC659F661F}" srcOrd="0" destOrd="0" presId="urn:microsoft.com/office/officeart/2018/5/layout/IconCircleLabelList"/>
    <dgm:cxn modelId="{02519FD0-BF99-4CC3-BA46-4FF75FC865AB}" type="presParOf" srcId="{0653C153-569C-44E0-8630-7D524A31F0A4}" destId="{A366236A-D795-4D96-9056-CDC370EEB51F}" srcOrd="1" destOrd="0" presId="urn:microsoft.com/office/officeart/2018/5/layout/IconCircleLabelList"/>
    <dgm:cxn modelId="{7C7B78AB-8AEF-4BEB-BDB8-D890D8F23711}" type="presParOf" srcId="{0653C153-569C-44E0-8630-7D524A31F0A4}" destId="{1B100E56-DB23-40C4-952B-7050CEFE4C64}" srcOrd="2" destOrd="0" presId="urn:microsoft.com/office/officeart/2018/5/layout/IconCircleLabelList"/>
    <dgm:cxn modelId="{5B3FEBD6-EE08-462E-BB4C-FB31E438F176}" type="presParOf" srcId="{0653C153-569C-44E0-8630-7D524A31F0A4}" destId="{2BAC5EF7-7B23-4E1A-9D04-BC50E37AA58C}" srcOrd="3" destOrd="0" presId="urn:microsoft.com/office/officeart/2018/5/layout/IconCircleLabelList"/>
    <dgm:cxn modelId="{BC60FB8A-E4F9-4070-AE11-E2FDC5DE2D3E}" type="presParOf" srcId="{2D1440D4-EAC8-40BC-ADDD-0605B98F83DB}" destId="{DBFE778B-9D1C-49D5-831D-EB58B9A153A6}" srcOrd="3" destOrd="0" presId="urn:microsoft.com/office/officeart/2018/5/layout/IconCircleLabelList"/>
    <dgm:cxn modelId="{66176A67-5616-4C1A-A3CF-FACD0AAA2065}" type="presParOf" srcId="{2D1440D4-EAC8-40BC-ADDD-0605B98F83DB}" destId="{4FCB93D1-B43F-4ABB-989C-CF4D01541357}" srcOrd="4" destOrd="0" presId="urn:microsoft.com/office/officeart/2018/5/layout/IconCircleLabelList"/>
    <dgm:cxn modelId="{F0DCD473-59B9-4BF7-8D5C-611409CEB36D}" type="presParOf" srcId="{4FCB93D1-B43F-4ABB-989C-CF4D01541357}" destId="{3F629517-74A7-4CC9-9A80-249171377C8E}" srcOrd="0" destOrd="0" presId="urn:microsoft.com/office/officeart/2018/5/layout/IconCircleLabelList"/>
    <dgm:cxn modelId="{83AEB32B-472B-41B0-B8D3-A5A880735D46}" type="presParOf" srcId="{4FCB93D1-B43F-4ABB-989C-CF4D01541357}" destId="{F5F34C05-D8E5-47A9-BA1D-5F2A3267A1CC}" srcOrd="1" destOrd="0" presId="urn:microsoft.com/office/officeart/2018/5/layout/IconCircleLabelList"/>
    <dgm:cxn modelId="{DC7654DB-7E44-4025-BD2F-8D0808E14E68}" type="presParOf" srcId="{4FCB93D1-B43F-4ABB-989C-CF4D01541357}" destId="{D94F127D-F11D-474B-A25C-0EDEF3009B4C}" srcOrd="2" destOrd="0" presId="urn:microsoft.com/office/officeart/2018/5/layout/IconCircleLabelList"/>
    <dgm:cxn modelId="{FF6D1F70-6331-4D95-B720-9640AC798102}" type="presParOf" srcId="{4FCB93D1-B43F-4ABB-989C-CF4D01541357}" destId="{875A18DB-8F8A-4E84-A2A2-7C874E9ED82D}" srcOrd="3" destOrd="0" presId="urn:microsoft.com/office/officeart/2018/5/layout/IconCircleLabelList"/>
    <dgm:cxn modelId="{C8015DB1-FAB8-4B38-94A2-9FCCE57B6EB5}" type="presParOf" srcId="{2D1440D4-EAC8-40BC-ADDD-0605B98F83DB}" destId="{A2DE060E-18D0-4336-90D6-615F6A3E1088}" srcOrd="5" destOrd="0" presId="urn:microsoft.com/office/officeart/2018/5/layout/IconCircleLabelList"/>
    <dgm:cxn modelId="{C99456FB-4C77-4423-9246-E563186D0808}" type="presParOf" srcId="{2D1440D4-EAC8-40BC-ADDD-0605B98F83DB}" destId="{E2F9ADE5-BFA6-4D01-B8EE-B4FA3E323259}" srcOrd="6" destOrd="0" presId="urn:microsoft.com/office/officeart/2018/5/layout/IconCircleLabelList"/>
    <dgm:cxn modelId="{C96A5519-FE46-4B6D-8323-CAEB9F0AD6BF}" type="presParOf" srcId="{E2F9ADE5-BFA6-4D01-B8EE-B4FA3E323259}" destId="{8ADC0AC1-72F1-4CA2-A210-16FAF9B2E7FB}" srcOrd="0" destOrd="0" presId="urn:microsoft.com/office/officeart/2018/5/layout/IconCircleLabelList"/>
    <dgm:cxn modelId="{BE11084D-5197-416E-A402-1942B3E320AB}" type="presParOf" srcId="{E2F9ADE5-BFA6-4D01-B8EE-B4FA3E323259}" destId="{15E78E8C-BB55-4FD0-A795-B3B4D82B60FF}" srcOrd="1" destOrd="0" presId="urn:microsoft.com/office/officeart/2018/5/layout/IconCircleLabelList"/>
    <dgm:cxn modelId="{7C8B5A5D-F7CF-4D65-AA7E-4CA28116B84B}" type="presParOf" srcId="{E2F9ADE5-BFA6-4D01-B8EE-B4FA3E323259}" destId="{1447A683-647C-4A5B-A9A1-F5725F4622CC}" srcOrd="2" destOrd="0" presId="urn:microsoft.com/office/officeart/2018/5/layout/IconCircleLabelList"/>
    <dgm:cxn modelId="{FA6A34C5-CCA5-4C8E-A959-5D9D8FD9584A}" type="presParOf" srcId="{E2F9ADE5-BFA6-4D01-B8EE-B4FA3E323259}" destId="{46CE3D37-0071-4262-AE9A-B80843638DF2}" srcOrd="3" destOrd="0" presId="urn:microsoft.com/office/officeart/2018/5/layout/IconCircleLabelList"/>
    <dgm:cxn modelId="{F4CA1DFF-9104-4F15-8D60-BF0074CBC999}" type="presParOf" srcId="{2D1440D4-EAC8-40BC-ADDD-0605B98F83DB}" destId="{5A117ED0-0530-4FF7-9ABB-6697B510659E}" srcOrd="7" destOrd="0" presId="urn:microsoft.com/office/officeart/2018/5/layout/IconCircleLabelList"/>
    <dgm:cxn modelId="{000D8959-4680-461D-86DD-F3B515A92235}" type="presParOf" srcId="{2D1440D4-EAC8-40BC-ADDD-0605B98F83DB}" destId="{C81BB1A2-AA15-4E32-83F2-01EA1F09A354}" srcOrd="8" destOrd="0" presId="urn:microsoft.com/office/officeart/2018/5/layout/IconCircleLabelList"/>
    <dgm:cxn modelId="{74371315-BA79-43BE-8F98-1ACA89E8A8FF}" type="presParOf" srcId="{C81BB1A2-AA15-4E32-83F2-01EA1F09A354}" destId="{EBF23CB6-B915-4ABB-8BC5-62E8B1690D61}" srcOrd="0" destOrd="0" presId="urn:microsoft.com/office/officeart/2018/5/layout/IconCircleLabelList"/>
    <dgm:cxn modelId="{AEBE6202-FB9B-4190-9434-4FD3F502B8D6}" type="presParOf" srcId="{C81BB1A2-AA15-4E32-83F2-01EA1F09A354}" destId="{1CC58E3D-88F7-49EF-B631-046E215B0DC0}" srcOrd="1" destOrd="0" presId="urn:microsoft.com/office/officeart/2018/5/layout/IconCircleLabelList"/>
    <dgm:cxn modelId="{47F6ADFB-EF2D-43ED-81E0-2A32B9CDCE94}" type="presParOf" srcId="{C81BB1A2-AA15-4E32-83F2-01EA1F09A354}" destId="{ADC1D2E5-F4DD-44AC-B306-2E8093DFEC4C}" srcOrd="2" destOrd="0" presId="urn:microsoft.com/office/officeart/2018/5/layout/IconCircleLabelList"/>
    <dgm:cxn modelId="{1C770288-B659-45D0-B86B-63AEC4781106}" type="presParOf" srcId="{C81BB1A2-AA15-4E32-83F2-01EA1F09A354}" destId="{6131B531-C730-428E-9112-BDD7306E509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F22534-6767-4A16-B304-32796DE3EDAE}">
      <dsp:nvSpPr>
        <dsp:cNvPr id="0" name=""/>
        <dsp:cNvSpPr/>
      </dsp:nvSpPr>
      <dsp:spPr>
        <a:xfrm>
          <a:off x="267141" y="384715"/>
          <a:ext cx="828861" cy="828861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7D0107-B31E-447A-9E53-1429B48179DD}">
      <dsp:nvSpPr>
        <dsp:cNvPr id="0" name=""/>
        <dsp:cNvSpPr/>
      </dsp:nvSpPr>
      <dsp:spPr>
        <a:xfrm>
          <a:off x="443783" y="561358"/>
          <a:ext cx="475576" cy="47557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A1F86F-3CF2-44E7-89A9-AD2077A4B821}">
      <dsp:nvSpPr>
        <dsp:cNvPr id="0" name=""/>
        <dsp:cNvSpPr/>
      </dsp:nvSpPr>
      <dsp:spPr>
        <a:xfrm>
          <a:off x="2177" y="1471747"/>
          <a:ext cx="1358789" cy="543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1. </a:t>
          </a:r>
          <a:r>
            <a:rPr lang="en-US" sz="1100" kern="1200" dirty="0" err="1"/>
            <a:t>Kontrollera</a:t>
          </a:r>
          <a:r>
            <a:rPr lang="en-US" sz="1100" kern="1200" dirty="0"/>
            <a:t> </a:t>
          </a:r>
          <a:r>
            <a:rPr lang="en-US" sz="1100" kern="1200" dirty="0" err="1"/>
            <a:t>fakta</a:t>
          </a:r>
          <a:r>
            <a:rPr lang="en-US" sz="1100" kern="1200" dirty="0"/>
            <a:t> – </a:t>
          </a:r>
          <a:r>
            <a:rPr lang="en-US" sz="1100" kern="1200" dirty="0" err="1"/>
            <a:t>glöm</a:t>
          </a:r>
          <a:r>
            <a:rPr lang="en-US" sz="1100" kern="1200" dirty="0"/>
            <a:t> </a:t>
          </a:r>
          <a:r>
            <a:rPr lang="en-US" sz="1100" kern="1200" dirty="0" err="1"/>
            <a:t>inte</a:t>
          </a:r>
          <a:r>
            <a:rPr lang="en-US" sz="1100" kern="1200" dirty="0"/>
            <a:t> </a:t>
          </a:r>
          <a:r>
            <a:rPr lang="en-US" sz="1100" kern="1200" dirty="0" err="1"/>
            <a:t>källkritiken</a:t>
          </a:r>
          <a:r>
            <a:rPr lang="en-US" sz="1100" kern="1200" dirty="0"/>
            <a:t>!</a:t>
          </a:r>
        </a:p>
      </dsp:txBody>
      <dsp:txXfrm>
        <a:off x="2177" y="1471747"/>
        <a:ext cx="1358789" cy="543515"/>
      </dsp:txXfrm>
    </dsp:sp>
    <dsp:sp modelId="{0E389F9D-114C-4F94-9D44-A3AC659F661F}">
      <dsp:nvSpPr>
        <dsp:cNvPr id="0" name=""/>
        <dsp:cNvSpPr/>
      </dsp:nvSpPr>
      <dsp:spPr>
        <a:xfrm>
          <a:off x="1863718" y="384715"/>
          <a:ext cx="828861" cy="828861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66236A-D795-4D96-9056-CDC370EEB51F}">
      <dsp:nvSpPr>
        <dsp:cNvPr id="0" name=""/>
        <dsp:cNvSpPr/>
      </dsp:nvSpPr>
      <dsp:spPr>
        <a:xfrm>
          <a:off x="2040360" y="561358"/>
          <a:ext cx="475576" cy="47557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AC5EF7-7B23-4E1A-9D04-BC50E37AA58C}">
      <dsp:nvSpPr>
        <dsp:cNvPr id="0" name=""/>
        <dsp:cNvSpPr/>
      </dsp:nvSpPr>
      <dsp:spPr>
        <a:xfrm>
          <a:off x="1598754" y="1471747"/>
          <a:ext cx="1358789" cy="543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2. </a:t>
          </a:r>
          <a:r>
            <a:rPr lang="en-US" sz="1100" kern="1200" dirty="0" err="1"/>
            <a:t>Använd</a:t>
          </a:r>
          <a:r>
            <a:rPr lang="en-US" sz="1100" kern="1200" dirty="0"/>
            <a:t> </a:t>
          </a:r>
          <a:r>
            <a:rPr lang="en-US" sz="1100" kern="1200" dirty="0" err="1"/>
            <a:t>eduklips</a:t>
          </a:r>
          <a:r>
            <a:rPr lang="en-US" sz="1100" kern="1200" dirty="0"/>
            <a:t> mall </a:t>
          </a:r>
          <a:r>
            <a:rPr lang="en-US" sz="1100" kern="1200" dirty="0" err="1"/>
            <a:t>för</a:t>
          </a:r>
          <a:r>
            <a:rPr lang="en-US" sz="1100" kern="1200" dirty="0"/>
            <a:t> </a:t>
          </a:r>
          <a:r>
            <a:rPr lang="en-US" sz="1100" kern="1200" dirty="0" err="1"/>
            <a:t>att</a:t>
          </a:r>
          <a:r>
            <a:rPr lang="en-US" sz="1100" kern="1200" dirty="0"/>
            <a:t> SKAPA din </a:t>
          </a:r>
          <a:r>
            <a:rPr lang="en-US" sz="1100" kern="1200" dirty="0" err="1"/>
            <a:t>minilektion</a:t>
          </a:r>
          <a:r>
            <a:rPr lang="en-US" sz="1100" kern="1200" dirty="0"/>
            <a:t>!</a:t>
          </a:r>
        </a:p>
      </dsp:txBody>
      <dsp:txXfrm>
        <a:off x="1598754" y="1471747"/>
        <a:ext cx="1358789" cy="543515"/>
      </dsp:txXfrm>
    </dsp:sp>
    <dsp:sp modelId="{3F629517-74A7-4CC9-9A80-249171377C8E}">
      <dsp:nvSpPr>
        <dsp:cNvPr id="0" name=""/>
        <dsp:cNvSpPr/>
      </dsp:nvSpPr>
      <dsp:spPr>
        <a:xfrm>
          <a:off x="3460295" y="384715"/>
          <a:ext cx="828861" cy="828861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F34C05-D8E5-47A9-BA1D-5F2A3267A1CC}">
      <dsp:nvSpPr>
        <dsp:cNvPr id="0" name=""/>
        <dsp:cNvSpPr/>
      </dsp:nvSpPr>
      <dsp:spPr>
        <a:xfrm>
          <a:off x="3636938" y="561358"/>
          <a:ext cx="475576" cy="47557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5A18DB-8F8A-4E84-A2A2-7C874E9ED82D}">
      <dsp:nvSpPr>
        <dsp:cNvPr id="0" name=""/>
        <dsp:cNvSpPr/>
      </dsp:nvSpPr>
      <dsp:spPr>
        <a:xfrm>
          <a:off x="3195331" y="1471747"/>
          <a:ext cx="1358789" cy="543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3. PRESENTERA DIN LEDTRÅD! </a:t>
          </a:r>
        </a:p>
      </dsp:txBody>
      <dsp:txXfrm>
        <a:off x="3195331" y="1471747"/>
        <a:ext cx="1358789" cy="543515"/>
      </dsp:txXfrm>
    </dsp:sp>
    <dsp:sp modelId="{8ADC0AC1-72F1-4CA2-A210-16FAF9B2E7FB}">
      <dsp:nvSpPr>
        <dsp:cNvPr id="0" name=""/>
        <dsp:cNvSpPr/>
      </dsp:nvSpPr>
      <dsp:spPr>
        <a:xfrm>
          <a:off x="1065429" y="2354960"/>
          <a:ext cx="828861" cy="828861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E78E8C-BB55-4FD0-A795-B3B4D82B60FF}">
      <dsp:nvSpPr>
        <dsp:cNvPr id="0" name=""/>
        <dsp:cNvSpPr/>
      </dsp:nvSpPr>
      <dsp:spPr>
        <a:xfrm>
          <a:off x="1242072" y="2531602"/>
          <a:ext cx="475576" cy="47557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E3D37-0071-4262-AE9A-B80843638DF2}">
      <dsp:nvSpPr>
        <dsp:cNvPr id="0" name=""/>
        <dsp:cNvSpPr/>
      </dsp:nvSpPr>
      <dsp:spPr>
        <a:xfrm>
          <a:off x="800465" y="3441991"/>
          <a:ext cx="1358789" cy="543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4. </a:t>
          </a:r>
          <a:r>
            <a:rPr lang="en-US" sz="1100" kern="1200" dirty="0" err="1"/>
            <a:t>följ</a:t>
          </a:r>
          <a:r>
            <a:rPr lang="en-US" sz="1100" kern="1200" dirty="0"/>
            <a:t> </a:t>
          </a:r>
          <a:r>
            <a:rPr lang="en-US" sz="1100" kern="1200" dirty="0" err="1"/>
            <a:t>upp</a:t>
          </a:r>
          <a:r>
            <a:rPr lang="en-US" sz="1100" kern="1200" dirty="0"/>
            <a:t> med FILMKLIPP &amp; MINILEKTION!</a:t>
          </a:r>
        </a:p>
      </dsp:txBody>
      <dsp:txXfrm>
        <a:off x="800465" y="3441991"/>
        <a:ext cx="1358789" cy="543515"/>
      </dsp:txXfrm>
    </dsp:sp>
    <dsp:sp modelId="{EBF23CB6-B915-4ABB-8BC5-62E8B1690D61}">
      <dsp:nvSpPr>
        <dsp:cNvPr id="0" name=""/>
        <dsp:cNvSpPr/>
      </dsp:nvSpPr>
      <dsp:spPr>
        <a:xfrm>
          <a:off x="2662006" y="2354960"/>
          <a:ext cx="828861" cy="828861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C58E3D-88F7-49EF-B631-046E215B0DC0}">
      <dsp:nvSpPr>
        <dsp:cNvPr id="0" name=""/>
        <dsp:cNvSpPr/>
      </dsp:nvSpPr>
      <dsp:spPr>
        <a:xfrm>
          <a:off x="2838649" y="2531602"/>
          <a:ext cx="475576" cy="47557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31B531-C730-428E-9112-BDD7306E5097}">
      <dsp:nvSpPr>
        <dsp:cNvPr id="0" name=""/>
        <dsp:cNvSpPr/>
      </dsp:nvSpPr>
      <dsp:spPr>
        <a:xfrm>
          <a:off x="2397043" y="3441991"/>
          <a:ext cx="1358789" cy="543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5. </a:t>
          </a:r>
          <a:r>
            <a:rPr lang="en-US" sz="1100" kern="1200" dirty="0" err="1"/>
            <a:t>eleverna</a:t>
          </a:r>
          <a:r>
            <a:rPr lang="en-US" sz="1100" kern="1200" dirty="0"/>
            <a:t> </a:t>
          </a:r>
          <a:r>
            <a:rPr lang="en-US" sz="1100" kern="1200" dirty="0" err="1"/>
            <a:t>dokumenterar</a:t>
          </a:r>
          <a:r>
            <a:rPr lang="en-US" sz="1100" kern="1200" dirty="0"/>
            <a:t> I </a:t>
          </a:r>
          <a:r>
            <a:rPr lang="en-US" sz="1100" kern="1200" dirty="0" err="1"/>
            <a:t>skrivböckerna</a:t>
          </a:r>
          <a:r>
            <a:rPr lang="en-US" sz="1100" kern="1200" dirty="0"/>
            <a:t>!</a:t>
          </a:r>
        </a:p>
      </dsp:txBody>
      <dsp:txXfrm>
        <a:off x="2397043" y="3441991"/>
        <a:ext cx="1358789" cy="5435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AD684E19-DF29-4BAF-B246-74502FDDA0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1228FF4-0439-4263-877F-25D2FC113C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0083D-C46F-46C1-A3A1-5C4AD9825010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A225AA8-5EFF-4EDD-9583-AA056B57298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6E797F-603E-4605-B12F-85E0A74CB3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91D8EE-95DC-4209-B3E4-2D5E426BDD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3116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3651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0733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503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46673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Bildobjekt 6" descr="Eduklips_logotyp_11se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4651" y="6214772"/>
            <a:ext cx="2567749" cy="44688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05397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Bildobjekt 6" descr="Eduklips_logotyp_11se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4651" y="6214772"/>
            <a:ext cx="2567749" cy="44688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470370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8" name="Bildobjekt 7" descr="Eduklips_logotyp_11se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4651" y="6214772"/>
            <a:ext cx="2567749" cy="44688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0335383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0" name="Bildobjekt 9" descr="Eduklips_logotyp_11se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4651" y="6214772"/>
            <a:ext cx="2567749" cy="44688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90444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6" name="Bildobjekt 5" descr="Eduklips_logotyp_11se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4651" y="6214772"/>
            <a:ext cx="2567749" cy="44688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8628674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 descr="Eduklips_logotyp_11se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4651" y="6214772"/>
            <a:ext cx="2567749" cy="44688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0941189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8" name="Bildobjekt 7" descr="Eduklips_logotyp_11se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4651" y="6214772"/>
            <a:ext cx="2567749" cy="44688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938887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02477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8" name="Bildobjekt 7" descr="Eduklips_logotyp_11se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4651" y="6214772"/>
            <a:ext cx="2567749" cy="44688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7082528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Bildobjekt 6" descr="Eduklips_logotyp_11se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4651" y="6214772"/>
            <a:ext cx="2567749" cy="44688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5841541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Bildobjekt 6" descr="Eduklips_logotyp_11se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4651" y="6214772"/>
            <a:ext cx="2567749" cy="44688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617974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E6EC-C417-F143-BBE7-BA34E34471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22257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E6EC-C417-F143-BBE7-BA34E34471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49423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E6EC-C417-F143-BBE7-BA34E34471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8351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1754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3383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E6EC-C417-F143-BBE7-BA34E34471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99613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E6EC-C417-F143-BBE7-BA34E34471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809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1882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5721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0333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E6EC-C417-F143-BBE7-BA34E34471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40753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E6EC-C417-F143-BBE7-BA34E34471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4976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4836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0206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9660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095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2861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664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/>
            </a:gs>
            <a:gs pos="99000">
              <a:schemeClr val="bg2"/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pic>
        <p:nvPicPr>
          <p:cNvPr id="8" name="Bildobjekt 7" descr="Kmedia_Logo_RGB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598" y="6101903"/>
            <a:ext cx="874951" cy="619572"/>
          </a:xfrm>
          <a:prstGeom prst="rect">
            <a:avLst/>
          </a:prstGeom>
        </p:spPr>
      </p:pic>
      <p:pic>
        <p:nvPicPr>
          <p:cNvPr id="9" name="Bildobjekt 8" descr="MI_logo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5014" y="6328342"/>
            <a:ext cx="2902849" cy="262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170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/>
            </a:gs>
            <a:gs pos="99000">
              <a:schemeClr val="bg2"/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pic>
        <p:nvPicPr>
          <p:cNvPr id="7" name="Bildobjekt 6" descr="Eduklips_logotyp_11sept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4651" y="6214772"/>
            <a:ext cx="2567749" cy="44688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34997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99000">
              <a:schemeClr val="bg2"/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C0D52-970A-4B10-85D6-38F77A94C598}" type="datetimeFigureOut">
              <a:rPr lang="sv-SE" smtClean="0"/>
              <a:t>2020-06-11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499E5-F64B-2A47-B3FF-1E7FB37722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952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28" r:id="rId7"/>
    <p:sldLayoutId id="2147484129" r:id="rId8"/>
    <p:sldLayoutId id="2147484130" r:id="rId9"/>
    <p:sldLayoutId id="2147484131" r:id="rId10"/>
    <p:sldLayoutId id="214748413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facebook.com/groups/352555881587993/" TargetMode="Externa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google.com/presentation/u/0/?tgif=d" TargetMode="External"/><Relationship Id="rId3" Type="http://schemas.openxmlformats.org/officeDocument/2006/relationships/diagramLayout" Target="../diagrams/layout1.xml"/><Relationship Id="rId7" Type="http://schemas.openxmlformats.org/officeDocument/2006/relationships/hyperlink" Target="https://www.skolverket.se/getFile?file=3935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skolfilm.com/visningsratt" TargetMode="Externa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sverigesradio.se/" TargetMode="External"/><Relationship Id="rId13" Type="http://schemas.openxmlformats.org/officeDocument/2006/relationships/hyperlink" Target="https://www.nrm.se/index.html" TargetMode="External"/><Relationship Id="rId18" Type="http://schemas.openxmlformats.org/officeDocument/2006/relationships/hyperlink" Target="https://learnenglishkids.britishcouncil.org/" TargetMode="External"/><Relationship Id="rId3" Type="http://schemas.openxmlformats.org/officeDocument/2006/relationships/hyperlink" Target="https://www.levandehistoria.se/" TargetMode="External"/><Relationship Id="rId21" Type="http://schemas.openxmlformats.org/officeDocument/2006/relationships/image" Target="../media/image4.png"/><Relationship Id="rId7" Type="http://schemas.openxmlformats.org/officeDocument/2006/relationships/hyperlink" Target="https://www.svt.se/" TargetMode="External"/><Relationship Id="rId12" Type="http://schemas.openxmlformats.org/officeDocument/2006/relationships/hyperlink" Target="https://www.su.se/" TargetMode="External"/><Relationship Id="rId17" Type="http://schemas.openxmlformats.org/officeDocument/2006/relationships/hyperlink" Target="https://www.so-rummet.se/" TargetMode="External"/><Relationship Id="rId2" Type="http://schemas.openxmlformats.org/officeDocument/2006/relationships/hyperlink" Target="https://www.regeringen.se/" TargetMode="External"/><Relationship Id="rId16" Type="http://schemas.openxmlformats.org/officeDocument/2006/relationships/hyperlink" Target="https://www.vasamuseet.se/" TargetMode="External"/><Relationship Id="rId20" Type="http://schemas.openxmlformats.org/officeDocument/2006/relationships/hyperlink" Target="https://www.wikipedia.org/" TargetMode="External"/><Relationship Id="rId1" Type="http://schemas.openxmlformats.org/officeDocument/2006/relationships/slideLayout" Target="../slideLayouts/slideLayout26.xml"/><Relationship Id="rId6" Type="http://schemas.openxmlformats.org/officeDocument/2006/relationships/hyperlink" Target="https://www.folkhalsomyndigheten.se/" TargetMode="External"/><Relationship Id="rId11" Type="http://schemas.openxmlformats.org/officeDocument/2006/relationships/hyperlink" Target="https://varldenshistoria.se/" TargetMode="External"/><Relationship Id="rId5" Type="http://schemas.openxmlformats.org/officeDocument/2006/relationships/hyperlink" Target="https://www.scb.se/" TargetMode="External"/><Relationship Id="rId15" Type="http://schemas.openxmlformats.org/officeDocument/2006/relationships/hyperlink" Target="https://www.vitlyckemuseum.se/" TargetMode="External"/><Relationship Id="rId10" Type="http://schemas.openxmlformats.org/officeDocument/2006/relationships/hyperlink" Target="https://www.svd.se/" TargetMode="External"/><Relationship Id="rId19" Type="http://schemas.openxmlformats.org/officeDocument/2006/relationships/hyperlink" Target="https://www.ne.se/" TargetMode="External"/><Relationship Id="rId4" Type="http://schemas.openxmlformats.org/officeDocument/2006/relationships/hyperlink" Target="https://www.rymdstyrelsen.se/" TargetMode="External"/><Relationship Id="rId9" Type="http://schemas.openxmlformats.org/officeDocument/2006/relationships/hyperlink" Target="https://www.dn.se/" TargetMode="External"/><Relationship Id="rId14" Type="http://schemas.openxmlformats.org/officeDocument/2006/relationships/hyperlink" Target="https://www.skansen.se/sv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F5A4AC-22F0-1946-9D50-550B9199EA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ea typeface="Helvetica Neue" panose="02000503000000020004" pitchFamily="2" charset="0"/>
                <a:cs typeface="Helvetica Neue" panose="02000503000000020004" pitchFamily="2" charset="0"/>
              </a:rPr>
              <a:t>EDUKLIPS MINILEKTION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81D8489-E1C2-EE43-AD1E-748CE1EBF7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407031"/>
            <a:ext cx="8534400" cy="1752600"/>
          </a:xfrm>
        </p:spPr>
        <p:txBody>
          <a:bodyPr/>
          <a:lstStyle/>
          <a:p>
            <a:r>
              <a:rPr lang="sv-SE" dirty="0">
                <a:latin typeface="+mj-lt"/>
                <a:ea typeface="Helvetica Neue" panose="02000503000000020004" pitchFamily="2" charset="0"/>
                <a:cs typeface="Helvetica Neue" panose="02000503000000020004" pitchFamily="2" charset="0"/>
              </a:rPr>
              <a:t>Skapa en Grej </a:t>
            </a:r>
            <a:r>
              <a:rPr lang="sv-SE" dirty="0" err="1">
                <a:latin typeface="+mj-lt"/>
                <a:ea typeface="Helvetica Neue" panose="02000503000000020004" pitchFamily="2" charset="0"/>
                <a:cs typeface="Helvetica Neue" panose="02000503000000020004" pitchFamily="2" charset="0"/>
              </a:rPr>
              <a:t>O</a:t>
            </a:r>
            <a:r>
              <a:rPr lang="sv-SE" spc="300" dirty="0" err="1">
                <a:latin typeface="+mj-lt"/>
                <a:ea typeface="Helvetica Neue" panose="02000503000000020004" pitchFamily="2" charset="0"/>
                <a:cs typeface="Helvetica Neue" panose="02000503000000020004" pitchFamily="2" charset="0"/>
              </a:rPr>
              <a:t>f</a:t>
            </a:r>
            <a:r>
              <a:rPr lang="sv-SE" dirty="0">
                <a:latin typeface="+mj-lt"/>
                <a:ea typeface="Helvetica Neue" panose="02000503000000020004" pitchFamily="2" charset="0"/>
                <a:cs typeface="Helvetica Neue" panose="02000503000000020004" pitchFamily="2" charset="0"/>
              </a:rPr>
              <a:t> The Day där du utgår från ett utbildningsklipp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3996695-0556-FF45-A58C-AE9CE24697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34000" y="607165"/>
            <a:ext cx="1524000" cy="1504870"/>
          </a:xfrm>
          <a:prstGeom prst="rect">
            <a:avLst/>
          </a:prstGeom>
        </p:spPr>
      </p:pic>
      <p:cxnSp>
        <p:nvCxnSpPr>
          <p:cNvPr id="9" name="Rak 8">
            <a:extLst>
              <a:ext uri="{FF2B5EF4-FFF2-40B4-BE49-F238E27FC236}">
                <a16:creationId xmlns:a16="http://schemas.microsoft.com/office/drawing/2014/main" id="{E8AF9815-CF33-F742-9FC8-22B76E5FFCA0}"/>
              </a:ext>
            </a:extLst>
          </p:cNvPr>
          <p:cNvCxnSpPr/>
          <p:nvPr/>
        </p:nvCxnSpPr>
        <p:spPr>
          <a:xfrm>
            <a:off x="477078" y="6225205"/>
            <a:ext cx="11171583" cy="0"/>
          </a:xfrm>
          <a:prstGeom prst="line">
            <a:avLst/>
          </a:prstGeom>
          <a:ln w="12700">
            <a:solidFill>
              <a:srgbClr val="E05442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ruta 9">
            <a:extLst>
              <a:ext uri="{FF2B5EF4-FFF2-40B4-BE49-F238E27FC236}">
                <a16:creationId xmlns:a16="http://schemas.microsoft.com/office/drawing/2014/main" id="{13EF1B4B-3E22-EB43-8A72-B86D22213DAC}"/>
              </a:ext>
            </a:extLst>
          </p:cNvPr>
          <p:cNvSpPr txBox="1"/>
          <p:nvPr/>
        </p:nvSpPr>
        <p:spPr>
          <a:xfrm>
            <a:off x="4517414" y="6305585"/>
            <a:ext cx="28985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500" dirty="0">
                <a:solidFill>
                  <a:srgbClr val="3C86AD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MINILEKTION MED </a:t>
            </a:r>
            <a:r>
              <a:rPr lang="sv-SE" sz="1500" dirty="0">
                <a:solidFill>
                  <a:srgbClr val="E0544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EDUKLIPS</a:t>
            </a:r>
          </a:p>
        </p:txBody>
      </p:sp>
    </p:spTree>
    <p:extLst>
      <p:ext uri="{BB962C8B-B14F-4D97-AF65-F5344CB8AC3E}">
        <p14:creationId xmlns:p14="http://schemas.microsoft.com/office/powerpoint/2010/main" val="3266303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17A230-C4FA-46E1-9999-161915606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chemeClr val="accent2"/>
                </a:solidFill>
              </a:rPr>
              <a:t>VAD HAR DU LÄRT DIG?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3FA2F91-B9B2-4B1F-A06E-F2935704B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0933" y="1558440"/>
            <a:ext cx="9643872" cy="4525963"/>
          </a:xfrm>
        </p:spPr>
        <p:txBody>
          <a:bodyPr>
            <a:normAutofit/>
          </a:bodyPr>
          <a:lstStyle/>
          <a:p>
            <a:r>
              <a:rPr lang="sv-SE" dirty="0"/>
              <a:t>Skriv i din </a:t>
            </a:r>
            <a:r>
              <a:rPr lang="sv-SE" dirty="0">
                <a:solidFill>
                  <a:schemeClr val="accent2"/>
                </a:solidFill>
              </a:rPr>
              <a:t>Grej </a:t>
            </a:r>
            <a:r>
              <a:rPr lang="sv-SE" dirty="0" err="1">
                <a:solidFill>
                  <a:schemeClr val="accent2"/>
                </a:solidFill>
              </a:rPr>
              <a:t>O</a:t>
            </a:r>
            <a:r>
              <a:rPr lang="sv-SE" spc="300" dirty="0" err="1">
                <a:solidFill>
                  <a:schemeClr val="accent2"/>
                </a:solidFill>
              </a:rPr>
              <a:t>f</a:t>
            </a:r>
            <a:r>
              <a:rPr lang="sv-SE" spc="300" dirty="0">
                <a:solidFill>
                  <a:schemeClr val="accent2"/>
                </a:solidFill>
              </a:rPr>
              <a:t> </a:t>
            </a:r>
            <a:r>
              <a:rPr lang="sv-SE" dirty="0">
                <a:solidFill>
                  <a:schemeClr val="accent2"/>
                </a:solidFill>
              </a:rPr>
              <a:t>The Day-bok </a:t>
            </a:r>
          </a:p>
          <a:p>
            <a:r>
              <a:rPr lang="sv-SE" dirty="0"/>
              <a:t>Kom ihåg </a:t>
            </a:r>
            <a:r>
              <a:rPr lang="sv-SE" dirty="0">
                <a:solidFill>
                  <a:schemeClr val="accent2"/>
                </a:solidFill>
              </a:rPr>
              <a:t>rubrik och datum</a:t>
            </a:r>
          </a:p>
          <a:p>
            <a:r>
              <a:rPr lang="sv-SE" dirty="0">
                <a:solidFill>
                  <a:schemeClr val="accent2"/>
                </a:solidFill>
              </a:rPr>
              <a:t>Svara </a:t>
            </a:r>
            <a:r>
              <a:rPr lang="sv-SE" dirty="0"/>
              <a:t>på frågorna </a:t>
            </a:r>
            <a:r>
              <a:rPr lang="sv-SE" dirty="0">
                <a:solidFill>
                  <a:schemeClr val="accent2"/>
                </a:solidFill>
              </a:rPr>
              <a:t>när</a:t>
            </a:r>
            <a:r>
              <a:rPr lang="sv-SE" dirty="0"/>
              <a:t>, </a:t>
            </a:r>
            <a:r>
              <a:rPr lang="sv-SE" dirty="0">
                <a:solidFill>
                  <a:schemeClr val="accent2"/>
                </a:solidFill>
              </a:rPr>
              <a:t>var</a:t>
            </a:r>
            <a:r>
              <a:rPr lang="sv-SE" dirty="0"/>
              <a:t> och </a:t>
            </a:r>
            <a:r>
              <a:rPr lang="sv-SE" dirty="0">
                <a:solidFill>
                  <a:schemeClr val="accent2"/>
                </a:solidFill>
              </a:rPr>
              <a:t>hur?</a:t>
            </a:r>
            <a:endParaRPr lang="sv-SE" dirty="0"/>
          </a:p>
        </p:txBody>
      </p:sp>
      <p:cxnSp>
        <p:nvCxnSpPr>
          <p:cNvPr id="11" name="Rak 10">
            <a:extLst>
              <a:ext uri="{FF2B5EF4-FFF2-40B4-BE49-F238E27FC236}">
                <a16:creationId xmlns:a16="http://schemas.microsoft.com/office/drawing/2014/main" id="{FE155C15-D3A1-2D44-9F1F-932AC3254295}"/>
              </a:ext>
            </a:extLst>
          </p:cNvPr>
          <p:cNvCxnSpPr/>
          <p:nvPr/>
        </p:nvCxnSpPr>
        <p:spPr>
          <a:xfrm>
            <a:off x="477078" y="6225205"/>
            <a:ext cx="11171583" cy="0"/>
          </a:xfrm>
          <a:prstGeom prst="line">
            <a:avLst/>
          </a:prstGeom>
          <a:ln w="12700">
            <a:solidFill>
              <a:srgbClr val="E05442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C20CE796-AF2A-BF43-8664-384A0FE99DB3}"/>
              </a:ext>
            </a:extLst>
          </p:cNvPr>
          <p:cNvSpPr txBox="1"/>
          <p:nvPr/>
        </p:nvSpPr>
        <p:spPr>
          <a:xfrm>
            <a:off x="4517414" y="6305585"/>
            <a:ext cx="28985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500" dirty="0">
                <a:solidFill>
                  <a:srgbClr val="3C86AD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MINILEKTION MED </a:t>
            </a:r>
            <a:r>
              <a:rPr lang="sv-SE" sz="1500" dirty="0">
                <a:solidFill>
                  <a:srgbClr val="E0544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EDUKLIPS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0620BC4B-3E12-484A-86DE-1F3021B1D5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5697" y="5624752"/>
            <a:ext cx="1015572" cy="1002824"/>
          </a:xfrm>
          <a:prstGeom prst="rect">
            <a:avLst/>
          </a:prstGeom>
        </p:spPr>
      </p:pic>
      <p:sp>
        <p:nvSpPr>
          <p:cNvPr id="8" name="Rektangel 7">
            <a:extLst>
              <a:ext uri="{FF2B5EF4-FFF2-40B4-BE49-F238E27FC236}">
                <a16:creationId xmlns:a16="http://schemas.microsoft.com/office/drawing/2014/main" id="{A52D2012-FE87-9B47-B336-F35F9573F516}"/>
              </a:ext>
            </a:extLst>
          </p:cNvPr>
          <p:cNvSpPr/>
          <p:nvPr/>
        </p:nvSpPr>
        <p:spPr>
          <a:xfrm>
            <a:off x="2350008" y="3969024"/>
            <a:ext cx="7621391" cy="1477328"/>
          </a:xfrm>
          <a:prstGeom prst="rect">
            <a:avLst/>
          </a:prstGeom>
          <a:ln>
            <a:solidFill>
              <a:srgbClr val="3C86AD"/>
            </a:solidFill>
          </a:ln>
        </p:spPr>
        <p:txBody>
          <a:bodyPr wrap="square">
            <a:spAutoFit/>
          </a:bodyPr>
          <a:lstStyle/>
          <a:p>
            <a:r>
              <a:rPr lang="sv-SE" b="1" dirty="0">
                <a:solidFill>
                  <a:srgbClr val="3C86AD"/>
                </a:solidFill>
              </a:rPr>
              <a:t>Användningstips:</a:t>
            </a:r>
            <a:r>
              <a:rPr lang="sv-SE" b="1" i="1" dirty="0">
                <a:solidFill>
                  <a:srgbClr val="3C86AD"/>
                </a:solidFill>
              </a:rPr>
              <a:t> </a:t>
            </a:r>
            <a:r>
              <a:rPr lang="sv-SE" i="1" dirty="0">
                <a:solidFill>
                  <a:schemeClr val="bg1">
                    <a:lumMod val="65000"/>
                  </a:schemeClr>
                </a:solidFill>
              </a:rPr>
              <a:t>(ta bort denna textruta när du följt tipsen)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Låt eleverna ha varsin </a:t>
            </a:r>
            <a:r>
              <a:rPr lang="sv-SE" b="1" dirty="0"/>
              <a:t>skrivbok</a:t>
            </a:r>
            <a:r>
              <a:rPr lang="sv-SE" dirty="0"/>
              <a:t> där de samlar </a:t>
            </a:r>
            <a:r>
              <a:rPr lang="sv-SE" dirty="0">
                <a:solidFill>
                  <a:schemeClr val="accent2"/>
                </a:solidFill>
              </a:rPr>
              <a:t>Grej </a:t>
            </a:r>
            <a:r>
              <a:rPr lang="sv-SE" dirty="0" err="1">
                <a:solidFill>
                  <a:schemeClr val="accent2"/>
                </a:solidFill>
              </a:rPr>
              <a:t>O</a:t>
            </a:r>
            <a:r>
              <a:rPr lang="sv-SE" spc="300" dirty="0" err="1">
                <a:solidFill>
                  <a:schemeClr val="accent2"/>
                </a:solidFill>
              </a:rPr>
              <a:t>f</a:t>
            </a:r>
            <a:r>
              <a:rPr lang="sv-SE" spc="300" dirty="0">
                <a:solidFill>
                  <a:schemeClr val="accent2"/>
                </a:solidFill>
              </a:rPr>
              <a:t> </a:t>
            </a:r>
            <a:r>
              <a:rPr lang="sv-SE" dirty="0">
                <a:solidFill>
                  <a:schemeClr val="accent2"/>
                </a:solidFill>
              </a:rPr>
              <a:t>The Day</a:t>
            </a:r>
            <a:r>
              <a:rPr lang="sv-SE" dirty="0"/>
              <a:t>.  Avsluta minilektionen med att de får skriva i den 5-10 min.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Hur mycket eleverna ska skriva och rita är upp till var och en. Men </a:t>
            </a:r>
            <a:r>
              <a:rPr lang="sv-SE" dirty="0">
                <a:solidFill>
                  <a:schemeClr val="accent2"/>
                </a:solidFill>
              </a:rPr>
              <a:t>rubrik, datum </a:t>
            </a:r>
            <a:r>
              <a:rPr lang="sv-SE" dirty="0"/>
              <a:t>och svar på frågorna </a:t>
            </a:r>
            <a:r>
              <a:rPr lang="sv-SE" dirty="0">
                <a:solidFill>
                  <a:schemeClr val="accent2"/>
                </a:solidFill>
              </a:rPr>
              <a:t>när</a:t>
            </a:r>
            <a:r>
              <a:rPr lang="sv-SE" dirty="0"/>
              <a:t>, </a:t>
            </a:r>
            <a:r>
              <a:rPr lang="sv-SE" dirty="0">
                <a:solidFill>
                  <a:schemeClr val="accent2"/>
                </a:solidFill>
              </a:rPr>
              <a:t>var</a:t>
            </a:r>
            <a:r>
              <a:rPr lang="sv-SE" dirty="0"/>
              <a:t> och </a:t>
            </a:r>
            <a:r>
              <a:rPr lang="sv-SE" dirty="0">
                <a:solidFill>
                  <a:schemeClr val="accent2"/>
                </a:solidFill>
              </a:rPr>
              <a:t>hur</a:t>
            </a:r>
            <a:r>
              <a:rPr lang="sv-SE" dirty="0"/>
              <a:t> bör finnas med. </a:t>
            </a:r>
          </a:p>
        </p:txBody>
      </p:sp>
    </p:spTree>
    <p:extLst>
      <p:ext uri="{BB962C8B-B14F-4D97-AF65-F5344CB8AC3E}">
        <p14:creationId xmlns:p14="http://schemas.microsoft.com/office/powerpoint/2010/main" val="1317480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A5B097-FFB1-4B7E-A516-984C093A1D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LYCKA TILL!</a:t>
            </a:r>
            <a:endParaRPr lang="sv-SE" i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989F13E-9C5D-4363-98B6-B9BDD66E2D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Vi hoppas du får nytta av din minilektion!</a:t>
            </a:r>
            <a:br>
              <a:rPr lang="sv-SE" dirty="0"/>
            </a:br>
            <a:r>
              <a:rPr lang="sv-SE" sz="1600" i="1" dirty="0"/>
              <a:t>Tack för inspirationen </a:t>
            </a:r>
            <a:r>
              <a:rPr lang="sv-SE" sz="1600" i="1" dirty="0">
                <a:hlinkClick r:id="rId2"/>
              </a:rPr>
              <a:t>Micke Hermansson</a:t>
            </a:r>
            <a:r>
              <a:rPr lang="sv-SE" sz="1600" i="1" dirty="0"/>
              <a:t> - upphovsmannen bakom idén till Grej </a:t>
            </a:r>
            <a:r>
              <a:rPr lang="sv-SE" sz="1600" i="1" dirty="0" err="1"/>
              <a:t>of</a:t>
            </a:r>
            <a:r>
              <a:rPr lang="sv-SE" sz="1600" i="1" dirty="0"/>
              <a:t> the Day!</a:t>
            </a:r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CCADA9F2-C647-9E4F-9689-BB42939E4430}"/>
              </a:ext>
            </a:extLst>
          </p:cNvPr>
          <p:cNvCxnSpPr/>
          <p:nvPr/>
        </p:nvCxnSpPr>
        <p:spPr>
          <a:xfrm>
            <a:off x="477078" y="6225205"/>
            <a:ext cx="11171583" cy="0"/>
          </a:xfrm>
          <a:prstGeom prst="line">
            <a:avLst/>
          </a:prstGeom>
          <a:ln w="12700">
            <a:solidFill>
              <a:srgbClr val="E05442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ruta 9">
            <a:extLst>
              <a:ext uri="{FF2B5EF4-FFF2-40B4-BE49-F238E27FC236}">
                <a16:creationId xmlns:a16="http://schemas.microsoft.com/office/drawing/2014/main" id="{C13FF701-9648-3240-8924-34EA3BDDA773}"/>
              </a:ext>
            </a:extLst>
          </p:cNvPr>
          <p:cNvSpPr txBox="1"/>
          <p:nvPr/>
        </p:nvSpPr>
        <p:spPr>
          <a:xfrm>
            <a:off x="4517414" y="6305585"/>
            <a:ext cx="28985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500" dirty="0">
                <a:solidFill>
                  <a:srgbClr val="3C86AD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MINILEKTION MED </a:t>
            </a:r>
            <a:r>
              <a:rPr lang="sv-SE" sz="1500" dirty="0">
                <a:solidFill>
                  <a:srgbClr val="E0544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EDUKLIPS</a:t>
            </a: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70FD654E-39D6-4142-8906-64A339FEB0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34000" y="625453"/>
            <a:ext cx="1524000" cy="1504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97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38DAC1-5671-4D6E-803A-8B0A482B7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sv-SE" dirty="0">
                <a:solidFill>
                  <a:srgbClr val="E05442"/>
                </a:solidFill>
              </a:rPr>
              <a:t>Så här enkelt skapar du en minilektion!</a:t>
            </a:r>
          </a:p>
        </p:txBody>
      </p:sp>
      <p:graphicFrame>
        <p:nvGraphicFramePr>
          <p:cNvPr id="6" name="Platshållare för innehåll 2">
            <a:extLst>
              <a:ext uri="{FF2B5EF4-FFF2-40B4-BE49-F238E27FC236}">
                <a16:creationId xmlns:a16="http://schemas.microsoft.com/office/drawing/2014/main" id="{5E3297F8-9DFC-487F-94C4-0E8FB48E46C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02056861"/>
              </p:ext>
            </p:extLst>
          </p:nvPr>
        </p:nvGraphicFramePr>
        <p:xfrm>
          <a:off x="7026102" y="1417638"/>
          <a:ext cx="4556298" cy="4370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44C083C-8A86-49B8-85EA-F36B67900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1200" y="1498017"/>
            <a:ext cx="53848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sv-SE" sz="2000" dirty="0">
                <a:solidFill>
                  <a:srgbClr val="E05442"/>
                </a:solidFill>
              </a:rPr>
              <a:t>Du behöver:</a:t>
            </a:r>
          </a:p>
          <a:p>
            <a:pPr>
              <a:lnSpc>
                <a:spcPct val="90000"/>
              </a:lnSpc>
            </a:pPr>
            <a:r>
              <a:rPr lang="sv-SE" sz="2000" dirty="0"/>
              <a:t>Fakta till presentationen – </a:t>
            </a:r>
            <a:r>
              <a:rPr lang="sv-SE" sz="2000" dirty="0">
                <a:solidFill>
                  <a:schemeClr val="accent2"/>
                </a:solidFill>
                <a:hlinkClick r:id="rId7"/>
              </a:rPr>
              <a:t>checklista</a:t>
            </a:r>
            <a:r>
              <a:rPr lang="sv-SE" sz="2000" dirty="0"/>
              <a:t> för källkritik!</a:t>
            </a:r>
          </a:p>
          <a:p>
            <a:pPr>
              <a:lnSpc>
                <a:spcPct val="90000"/>
              </a:lnSpc>
            </a:pPr>
            <a:r>
              <a:rPr lang="sv-SE" sz="2000" dirty="0"/>
              <a:t>Bilder som är fria att använda.</a:t>
            </a:r>
          </a:p>
          <a:p>
            <a:pPr>
              <a:lnSpc>
                <a:spcPct val="90000"/>
              </a:lnSpc>
            </a:pPr>
            <a:r>
              <a:rPr lang="sv-SE" sz="2000" dirty="0" err="1"/>
              <a:t>Eduklips</a:t>
            </a:r>
            <a:r>
              <a:rPr lang="sv-SE" sz="2000" dirty="0"/>
              <a:t> minilektion (mall).</a:t>
            </a:r>
            <a:br>
              <a:rPr lang="sv-SE" sz="2000" dirty="0"/>
            </a:br>
            <a:r>
              <a:rPr lang="sv-SE" sz="1400" dirty="0"/>
              <a:t>Har du ett Google-konto? Spara den här mallen i </a:t>
            </a:r>
            <a:r>
              <a:rPr lang="sv-SE" sz="1400" dirty="0">
                <a:solidFill>
                  <a:srgbClr val="E05442"/>
                </a:solidFill>
                <a:hlinkClick r:id="rId8"/>
              </a:rPr>
              <a:t>Presentationer</a:t>
            </a:r>
            <a:r>
              <a:rPr lang="sv-SE" sz="1400" dirty="0"/>
              <a:t>!</a:t>
            </a:r>
          </a:p>
          <a:p>
            <a:pPr>
              <a:lnSpc>
                <a:spcPct val="90000"/>
              </a:lnSpc>
            </a:pPr>
            <a:r>
              <a:rPr lang="sv-SE" sz="2000" dirty="0"/>
              <a:t>Kunna visa filmen.</a:t>
            </a:r>
            <a:br>
              <a:rPr lang="sv-SE" sz="2000" dirty="0"/>
            </a:br>
            <a:r>
              <a:rPr lang="sv-SE" sz="1400" dirty="0"/>
              <a:t>Behövs elevkonton och/eller inloggningsuppgifter?</a:t>
            </a:r>
          </a:p>
          <a:p>
            <a:pPr>
              <a:lnSpc>
                <a:spcPct val="90000"/>
              </a:lnSpc>
            </a:pPr>
            <a:r>
              <a:rPr lang="sv-SE" sz="2000" dirty="0"/>
              <a:t>Skrivböcker och pennor.</a:t>
            </a:r>
            <a:br>
              <a:rPr lang="sv-SE" sz="2000" dirty="0"/>
            </a:br>
            <a:endParaRPr lang="sv-SE" sz="1400" dirty="0"/>
          </a:p>
          <a:p>
            <a:pPr>
              <a:lnSpc>
                <a:spcPct val="90000"/>
              </a:lnSpc>
            </a:pPr>
            <a:endParaRPr lang="sv-SE" sz="2000" dirty="0">
              <a:solidFill>
                <a:srgbClr val="E05442"/>
              </a:solidFill>
            </a:endParaRPr>
          </a:p>
          <a:p>
            <a:pPr>
              <a:lnSpc>
                <a:spcPct val="90000"/>
              </a:lnSpc>
            </a:pPr>
            <a:r>
              <a:rPr lang="sv-SE" sz="1400" dirty="0">
                <a:solidFill>
                  <a:srgbClr val="E05442"/>
                </a:solidFill>
              </a:rPr>
              <a:t>Tips! </a:t>
            </a:r>
            <a:r>
              <a:rPr lang="sv-SE" sz="1400" dirty="0"/>
              <a:t>Hos din AV-mediacentral eller på </a:t>
            </a:r>
            <a:r>
              <a:rPr lang="sv-SE" sz="1400" i="1" dirty="0"/>
              <a:t>eduklips.se </a:t>
            </a:r>
            <a:r>
              <a:rPr lang="sv-SE" sz="1400" dirty="0"/>
              <a:t>finns färdiga minilektioner att välja bland. Sök på ”minilektion” för att hitta alla som finns.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544A7C3C-D493-1741-8B3A-83A5F389530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1295" y="141950"/>
            <a:ext cx="1055999" cy="1042743"/>
          </a:xfrm>
          <a:prstGeom prst="rect">
            <a:avLst/>
          </a:prstGeom>
        </p:spPr>
      </p:pic>
      <p:cxnSp>
        <p:nvCxnSpPr>
          <p:cNvPr id="15" name="Rak 14">
            <a:extLst>
              <a:ext uri="{FF2B5EF4-FFF2-40B4-BE49-F238E27FC236}">
                <a16:creationId xmlns:a16="http://schemas.microsoft.com/office/drawing/2014/main" id="{4297DA6E-4121-A94B-BBB4-08F93D31BA05}"/>
              </a:ext>
            </a:extLst>
          </p:cNvPr>
          <p:cNvCxnSpPr/>
          <p:nvPr/>
        </p:nvCxnSpPr>
        <p:spPr>
          <a:xfrm>
            <a:off x="477078" y="6225205"/>
            <a:ext cx="11171583" cy="0"/>
          </a:xfrm>
          <a:prstGeom prst="line">
            <a:avLst/>
          </a:prstGeom>
          <a:ln w="12700">
            <a:solidFill>
              <a:srgbClr val="E05442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textruta 15">
            <a:extLst>
              <a:ext uri="{FF2B5EF4-FFF2-40B4-BE49-F238E27FC236}">
                <a16:creationId xmlns:a16="http://schemas.microsoft.com/office/drawing/2014/main" id="{BA0F65C6-6B1A-3342-8FF9-BBC495A5963D}"/>
              </a:ext>
            </a:extLst>
          </p:cNvPr>
          <p:cNvSpPr txBox="1"/>
          <p:nvPr/>
        </p:nvSpPr>
        <p:spPr>
          <a:xfrm>
            <a:off x="4517414" y="6305585"/>
            <a:ext cx="28985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500" dirty="0">
                <a:solidFill>
                  <a:srgbClr val="3C86AD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MINILEKTION MED </a:t>
            </a:r>
            <a:r>
              <a:rPr lang="sv-SE" sz="1500" dirty="0">
                <a:solidFill>
                  <a:srgbClr val="E0544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EDUKLIPS</a:t>
            </a:r>
          </a:p>
        </p:txBody>
      </p:sp>
    </p:spTree>
    <p:extLst>
      <p:ext uri="{BB962C8B-B14F-4D97-AF65-F5344CB8AC3E}">
        <p14:creationId xmlns:p14="http://schemas.microsoft.com/office/powerpoint/2010/main" val="3251254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38DAC1-5671-4D6E-803A-8B0A482B7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E05442"/>
                </a:solidFill>
              </a:rPr>
              <a:t>Hu</a:t>
            </a:r>
            <a:r>
              <a:rPr lang="sv-SE" dirty="0">
                <a:solidFill>
                  <a:schemeClr val="accent2"/>
                </a:solidFill>
              </a:rPr>
              <a:t>r följer jag upphovsrätten?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218B47-D438-40F5-8713-0206E508A2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87294" y="1672399"/>
            <a:ext cx="462832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dirty="0"/>
              <a:t>Precis som med allt material behöver du källkritiskt kontrollera vad som är fritt att använda. </a:t>
            </a:r>
          </a:p>
          <a:p>
            <a:pPr marL="0" indent="0">
              <a:buNone/>
            </a:pPr>
            <a:r>
              <a:rPr lang="sv-SE" sz="2400" dirty="0"/>
              <a:t>Länkar du till utbildningsklippet via din AV-mediacentral – eller har ett giltigt abonnemang – vet du att du följer reglerna om upphovsrätt.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44C083C-8A86-49B8-85EA-F36B6790019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000" dirty="0">
                <a:solidFill>
                  <a:schemeClr val="accent2"/>
                </a:solidFill>
              </a:rPr>
              <a:t>Praktiska tips!</a:t>
            </a:r>
          </a:p>
          <a:p>
            <a:r>
              <a:rPr lang="sv-SE" sz="2000" dirty="0"/>
              <a:t>Gör din sökning i Google och välj filter ”Bilder”.  Längst till höger i menyn väljer du sen ”Verktyg” och ”Användningsrättigheter”. </a:t>
            </a:r>
            <a:br>
              <a:rPr lang="sv-SE" sz="2000" dirty="0"/>
            </a:br>
            <a:r>
              <a:rPr lang="sv-SE" sz="2000" dirty="0"/>
              <a:t>I rullgardinsmenyn finns flera lämpliga val, t.ex. ”Som får användas och ändras.”</a:t>
            </a:r>
          </a:p>
          <a:p>
            <a:r>
              <a:rPr lang="sv-SE" sz="2000" dirty="0"/>
              <a:t>Fritextsök ”bilder fria att använda”, men dubbelkolla villkoren i det finstilta innan du använder dem.</a:t>
            </a:r>
          </a:p>
          <a:p>
            <a:r>
              <a:rPr lang="sv-SE" sz="2000" dirty="0"/>
              <a:t>Om du vill visa en film behöver den ha institutionella rättigheter – kontrollera vad som gäller för skolvisningar på </a:t>
            </a:r>
            <a:r>
              <a:rPr lang="sv-SE" sz="2000" dirty="0">
                <a:solidFill>
                  <a:schemeClr val="accent2"/>
                </a:solidFill>
                <a:hlinkClick r:id="rId2"/>
              </a:rPr>
              <a:t>Visningsrätt</a:t>
            </a:r>
            <a:r>
              <a:rPr lang="sv-SE" sz="2000" dirty="0"/>
              <a:t>. </a:t>
            </a:r>
          </a:p>
        </p:txBody>
      </p:sp>
      <p:cxnSp>
        <p:nvCxnSpPr>
          <p:cNvPr id="11" name="Rak 10">
            <a:extLst>
              <a:ext uri="{FF2B5EF4-FFF2-40B4-BE49-F238E27FC236}">
                <a16:creationId xmlns:a16="http://schemas.microsoft.com/office/drawing/2014/main" id="{35923E96-3735-074E-BAE7-FC7DC0C98255}"/>
              </a:ext>
            </a:extLst>
          </p:cNvPr>
          <p:cNvCxnSpPr/>
          <p:nvPr/>
        </p:nvCxnSpPr>
        <p:spPr>
          <a:xfrm>
            <a:off x="477078" y="6225205"/>
            <a:ext cx="11171583" cy="0"/>
          </a:xfrm>
          <a:prstGeom prst="line">
            <a:avLst/>
          </a:prstGeom>
          <a:ln w="12700">
            <a:solidFill>
              <a:srgbClr val="E05442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E6A22F02-4E43-5348-9803-5E7FC41A4E08}"/>
              </a:ext>
            </a:extLst>
          </p:cNvPr>
          <p:cNvSpPr txBox="1"/>
          <p:nvPr/>
        </p:nvSpPr>
        <p:spPr>
          <a:xfrm>
            <a:off x="4517414" y="6305585"/>
            <a:ext cx="28985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500" dirty="0">
                <a:solidFill>
                  <a:srgbClr val="3C86AD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MINILEKTION MED </a:t>
            </a:r>
            <a:r>
              <a:rPr lang="sv-SE" sz="1500" dirty="0">
                <a:solidFill>
                  <a:srgbClr val="E0544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EDUKLIPS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A2F4B3E4-9946-DA4D-8C23-A8DC9F6AF7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1295" y="141950"/>
            <a:ext cx="1055999" cy="1042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756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38DAC1-5671-4D6E-803A-8B0A482B7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2"/>
                </a:solidFill>
              </a:rPr>
              <a:t>Var hittar jag säkra källor?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218B47-D438-40F5-8713-0206E508A29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v-SE" sz="2200" dirty="0"/>
              <a:t>Vissa källor är säkrare än andra att använda. </a:t>
            </a:r>
            <a:br>
              <a:rPr lang="sv-SE" sz="2200" dirty="0"/>
            </a:br>
            <a:r>
              <a:rPr lang="sv-SE" sz="2200" dirty="0"/>
              <a:t>Exempel på sådana källor är:</a:t>
            </a:r>
          </a:p>
          <a:p>
            <a:r>
              <a:rPr lang="sv-SE" sz="2200" dirty="0"/>
              <a:t>Myndigheter, kommuner och offentliga organisationer (t.ex. </a:t>
            </a:r>
            <a:r>
              <a:rPr lang="sv-SE" sz="2200" dirty="0">
                <a:hlinkClick r:id="rId2"/>
              </a:rPr>
              <a:t>Regeringen</a:t>
            </a:r>
            <a:r>
              <a:rPr lang="sv-SE" sz="2200" dirty="0"/>
              <a:t>, </a:t>
            </a:r>
            <a:r>
              <a:rPr lang="sv-SE" sz="2200" dirty="0">
                <a:hlinkClick r:id="rId3"/>
              </a:rPr>
              <a:t>Forum för Levande Historia</a:t>
            </a:r>
            <a:r>
              <a:rPr lang="sv-SE" sz="2200" dirty="0"/>
              <a:t>, </a:t>
            </a:r>
            <a:r>
              <a:rPr lang="sv-SE" sz="2200" dirty="0">
                <a:hlinkClick r:id="rId4"/>
              </a:rPr>
              <a:t>Rymdstyrelsen</a:t>
            </a:r>
            <a:r>
              <a:rPr lang="sv-SE" sz="2200" dirty="0"/>
              <a:t>, </a:t>
            </a:r>
            <a:r>
              <a:rPr lang="sv-SE" sz="2200" dirty="0">
                <a:hlinkClick r:id="rId5"/>
              </a:rPr>
              <a:t>Statistikmyndigheten SCB</a:t>
            </a:r>
            <a:r>
              <a:rPr lang="sv-SE" sz="2200" dirty="0"/>
              <a:t>, </a:t>
            </a:r>
            <a:r>
              <a:rPr lang="sv-SE" sz="2200" dirty="0">
                <a:hlinkClick r:id="rId6"/>
              </a:rPr>
              <a:t>Folkhälsomyndigheten</a:t>
            </a:r>
            <a:r>
              <a:rPr lang="sv-SE" sz="2200" dirty="0"/>
              <a:t>). </a:t>
            </a:r>
          </a:p>
          <a:p>
            <a:r>
              <a:rPr lang="sv-SE" sz="2200" dirty="0"/>
              <a:t>Etablerad media (t.ex. </a:t>
            </a:r>
            <a:r>
              <a:rPr lang="sv-SE" sz="2200" dirty="0">
                <a:hlinkClick r:id="rId7"/>
              </a:rPr>
              <a:t>SVT</a:t>
            </a:r>
            <a:r>
              <a:rPr lang="sv-SE" sz="2200" dirty="0"/>
              <a:t>, </a:t>
            </a:r>
            <a:r>
              <a:rPr lang="sv-SE" sz="2200" dirty="0">
                <a:hlinkClick r:id="rId8"/>
              </a:rPr>
              <a:t>SR</a:t>
            </a:r>
            <a:r>
              <a:rPr lang="sv-SE" sz="2200" dirty="0"/>
              <a:t>, </a:t>
            </a:r>
            <a:r>
              <a:rPr lang="sv-SE" sz="2200" dirty="0">
                <a:hlinkClick r:id="rId9"/>
              </a:rPr>
              <a:t>DN</a:t>
            </a:r>
            <a:r>
              <a:rPr lang="sv-SE" sz="2200" dirty="0"/>
              <a:t>, </a:t>
            </a:r>
            <a:r>
              <a:rPr lang="sv-SE" sz="2200" dirty="0">
                <a:hlinkClick r:id="rId10"/>
              </a:rPr>
              <a:t>SvD</a:t>
            </a:r>
            <a:r>
              <a:rPr lang="sv-SE" sz="2200" dirty="0"/>
              <a:t>, </a:t>
            </a:r>
            <a:r>
              <a:rPr lang="sv-SE" sz="2200" dirty="0">
                <a:hlinkClick r:id="rId11"/>
              </a:rPr>
              <a:t>Världens historia</a:t>
            </a:r>
            <a:r>
              <a:rPr lang="sv-SE" sz="2200" dirty="0"/>
              <a:t>). </a:t>
            </a:r>
          </a:p>
          <a:p>
            <a:r>
              <a:rPr lang="sv-SE" sz="2200" dirty="0"/>
              <a:t>Museer, ​läroverk, ​skolor och universitet (t.ex. </a:t>
            </a:r>
            <a:r>
              <a:rPr lang="sv-SE" sz="2200" dirty="0">
                <a:hlinkClick r:id="rId12"/>
              </a:rPr>
              <a:t>Stockholms universitet</a:t>
            </a:r>
            <a:r>
              <a:rPr lang="sv-SE" sz="2200" dirty="0"/>
              <a:t>, </a:t>
            </a:r>
            <a:r>
              <a:rPr lang="sv-SE" sz="2200" dirty="0">
                <a:hlinkClick r:id="rId13"/>
              </a:rPr>
              <a:t>Naturhistoriska Riksmuseet</a:t>
            </a:r>
            <a:r>
              <a:rPr lang="sv-SE" sz="2200" dirty="0"/>
              <a:t>, </a:t>
            </a:r>
            <a:r>
              <a:rPr lang="sv-SE" sz="2200" dirty="0">
                <a:hlinkClick r:id="rId14"/>
              </a:rPr>
              <a:t>Skansen</a:t>
            </a:r>
            <a:r>
              <a:rPr lang="sv-SE" sz="2200" dirty="0"/>
              <a:t>, </a:t>
            </a:r>
            <a:r>
              <a:rPr lang="sv-SE" sz="2200" dirty="0">
                <a:hlinkClick r:id="rId15"/>
              </a:rPr>
              <a:t>Vitlycke museum</a:t>
            </a:r>
            <a:r>
              <a:rPr lang="sv-SE" sz="2200" dirty="0"/>
              <a:t>, </a:t>
            </a:r>
            <a:r>
              <a:rPr lang="sv-SE" sz="2200" dirty="0">
                <a:hlinkClick r:id="rId16"/>
              </a:rPr>
              <a:t>Vasamuseet</a:t>
            </a:r>
            <a:r>
              <a:rPr lang="sv-SE" sz="2200" dirty="0"/>
              <a:t>) </a:t>
            </a:r>
          </a:p>
          <a:p>
            <a:r>
              <a:rPr lang="sv-SE" sz="2200" dirty="0"/>
              <a:t>Etablerade lärarresurser (t.ex. </a:t>
            </a:r>
            <a:r>
              <a:rPr lang="sv-SE" sz="2200" dirty="0">
                <a:hlinkClick r:id="rId17"/>
              </a:rPr>
              <a:t>SO-rummet</a:t>
            </a:r>
            <a:r>
              <a:rPr lang="sv-SE" sz="2200" dirty="0"/>
              <a:t>, </a:t>
            </a:r>
            <a:r>
              <a:rPr lang="sv-SE" sz="2200" dirty="0">
                <a:hlinkClick r:id="rId18"/>
              </a:rPr>
              <a:t>Learn English Kids</a:t>
            </a:r>
            <a:r>
              <a:rPr lang="sv-SE" sz="2200" dirty="0"/>
              <a:t>).</a:t>
            </a:r>
          </a:p>
          <a:p>
            <a:r>
              <a:rPr lang="sv-SE" sz="2200" dirty="0"/>
              <a:t>Uppslagsverket </a:t>
            </a:r>
            <a:r>
              <a:rPr lang="sv-SE" sz="2200" dirty="0">
                <a:hlinkClick r:id="rId19"/>
              </a:rPr>
              <a:t>NE.se</a:t>
            </a:r>
            <a:r>
              <a:rPr lang="sv-SE" sz="2200" dirty="0"/>
              <a:t>. </a:t>
            </a:r>
          </a:p>
          <a:p>
            <a:r>
              <a:rPr lang="sv-SE" sz="2200" dirty="0">
                <a:hlinkClick r:id="rId20"/>
              </a:rPr>
              <a:t>Wikipedia</a:t>
            </a:r>
            <a:r>
              <a:rPr lang="sv-SE" sz="2200" dirty="0"/>
              <a:t> (använd flera källor för att kontrollera informationen då alla kan redigera innehållet).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44C083C-8A86-49B8-85EA-F36B6790019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v-SE" sz="2400" dirty="0">
                <a:solidFill>
                  <a:schemeClr val="accent2"/>
                </a:solidFill>
              </a:rPr>
              <a:t>Källkritiska kontrollfrågor:</a:t>
            </a:r>
          </a:p>
          <a:p>
            <a:r>
              <a:rPr lang="sv-SE" sz="2200" dirty="0"/>
              <a:t>Bakom fakta finns alltid en avsändare – ingen fakta är objektiv.  Vem står bakom källan? </a:t>
            </a:r>
          </a:p>
          <a:p>
            <a:r>
              <a:rPr lang="sv-SE" sz="2200" dirty="0"/>
              <a:t>Vilka bakomliggande syften kan avsändaren ha för att göra informationen tillgänglig – är källan tillförlitlig? </a:t>
            </a:r>
          </a:p>
          <a:p>
            <a:r>
              <a:rPr lang="sv-SE" sz="2200" dirty="0"/>
              <a:t>Kan du hitta samma fakta hos fler källor – skiljer den sig åt på avgörande punkter?</a:t>
            </a:r>
          </a:p>
        </p:txBody>
      </p:sp>
      <p:cxnSp>
        <p:nvCxnSpPr>
          <p:cNvPr id="8" name="Rak 7">
            <a:extLst>
              <a:ext uri="{FF2B5EF4-FFF2-40B4-BE49-F238E27FC236}">
                <a16:creationId xmlns:a16="http://schemas.microsoft.com/office/drawing/2014/main" id="{EE0FFF1E-6659-5940-927F-765889DF43A5}"/>
              </a:ext>
            </a:extLst>
          </p:cNvPr>
          <p:cNvCxnSpPr/>
          <p:nvPr/>
        </p:nvCxnSpPr>
        <p:spPr>
          <a:xfrm>
            <a:off x="477078" y="6225205"/>
            <a:ext cx="11171583" cy="0"/>
          </a:xfrm>
          <a:prstGeom prst="line">
            <a:avLst/>
          </a:prstGeom>
          <a:ln w="12700">
            <a:solidFill>
              <a:srgbClr val="E05442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ruta 8">
            <a:extLst>
              <a:ext uri="{FF2B5EF4-FFF2-40B4-BE49-F238E27FC236}">
                <a16:creationId xmlns:a16="http://schemas.microsoft.com/office/drawing/2014/main" id="{A66493AF-C9DA-CE4D-9E85-742824241906}"/>
              </a:ext>
            </a:extLst>
          </p:cNvPr>
          <p:cNvSpPr txBox="1"/>
          <p:nvPr/>
        </p:nvSpPr>
        <p:spPr>
          <a:xfrm>
            <a:off x="4517414" y="6305585"/>
            <a:ext cx="28985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500" dirty="0">
                <a:solidFill>
                  <a:srgbClr val="3C86AD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MINILEKTION MED </a:t>
            </a:r>
            <a:r>
              <a:rPr lang="sv-SE" sz="1500" dirty="0">
                <a:solidFill>
                  <a:srgbClr val="E0544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EDUKLIPS</a:t>
            </a: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F33AFF85-C387-A547-845D-0D61EE0976B7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1295" y="141950"/>
            <a:ext cx="1055999" cy="1042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267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A5B097-FFB1-4B7E-A516-984C093A1D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sv-SE" sz="5400" dirty="0">
                <a:solidFill>
                  <a:srgbClr val="E05442"/>
                </a:solidFill>
              </a:rPr>
              <a:t>EDUKLIPS MINILEKTION </a:t>
            </a:r>
            <a:r>
              <a:rPr lang="sv-SE" dirty="0">
                <a:solidFill>
                  <a:schemeClr val="accent1"/>
                </a:solidFill>
              </a:rPr>
              <a:t>(mall)</a:t>
            </a:r>
            <a:endParaRPr lang="sv-SE" i="1" dirty="0">
              <a:solidFill>
                <a:schemeClr val="accent1"/>
              </a:solidFill>
            </a:endParaRPr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73205FA1-2F38-384C-92E3-2200D26330FF}"/>
              </a:ext>
            </a:extLst>
          </p:cNvPr>
          <p:cNvCxnSpPr/>
          <p:nvPr/>
        </p:nvCxnSpPr>
        <p:spPr>
          <a:xfrm>
            <a:off x="477078" y="6225205"/>
            <a:ext cx="11171583" cy="0"/>
          </a:xfrm>
          <a:prstGeom prst="line">
            <a:avLst/>
          </a:prstGeom>
          <a:ln w="12700">
            <a:solidFill>
              <a:srgbClr val="E05442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ruta 9">
            <a:extLst>
              <a:ext uri="{FF2B5EF4-FFF2-40B4-BE49-F238E27FC236}">
                <a16:creationId xmlns:a16="http://schemas.microsoft.com/office/drawing/2014/main" id="{4CFF0483-ACBD-0C47-8FA5-F60837E68BD1}"/>
              </a:ext>
            </a:extLst>
          </p:cNvPr>
          <p:cNvSpPr txBox="1"/>
          <p:nvPr/>
        </p:nvSpPr>
        <p:spPr>
          <a:xfrm>
            <a:off x="4517414" y="6305585"/>
            <a:ext cx="28985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500" dirty="0">
                <a:solidFill>
                  <a:srgbClr val="3C86AD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MINILEKTION MED </a:t>
            </a:r>
            <a:r>
              <a:rPr lang="sv-SE" sz="1500" dirty="0">
                <a:solidFill>
                  <a:srgbClr val="E0544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EDUKLIPS</a:t>
            </a: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F7A9B0E1-272E-456F-A861-C70F4E0846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34000" y="676738"/>
            <a:ext cx="1524000" cy="1504870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63397CA2-A03A-2243-8E30-A2FABA1600CD}"/>
              </a:ext>
            </a:extLst>
          </p:cNvPr>
          <p:cNvSpPr/>
          <p:nvPr/>
        </p:nvSpPr>
        <p:spPr>
          <a:xfrm>
            <a:off x="3014869" y="4500672"/>
            <a:ext cx="6096000" cy="923330"/>
          </a:xfrm>
          <a:prstGeom prst="rect">
            <a:avLst/>
          </a:prstGeom>
          <a:ln>
            <a:solidFill>
              <a:srgbClr val="3C86AD"/>
            </a:solidFill>
          </a:ln>
        </p:spPr>
        <p:txBody>
          <a:bodyPr>
            <a:spAutoFit/>
          </a:bodyPr>
          <a:lstStyle/>
          <a:p>
            <a:r>
              <a:rPr lang="sv-SE" b="1" dirty="0">
                <a:solidFill>
                  <a:srgbClr val="3C86AD"/>
                </a:solidFill>
              </a:rPr>
              <a:t>Användningstips:</a:t>
            </a:r>
            <a:r>
              <a:rPr lang="sv-SE" b="1" i="1" dirty="0">
                <a:solidFill>
                  <a:srgbClr val="3C86AD"/>
                </a:solidFill>
              </a:rPr>
              <a:t> </a:t>
            </a:r>
            <a:r>
              <a:rPr lang="sv-SE" i="1" dirty="0">
                <a:solidFill>
                  <a:schemeClr val="bg1">
                    <a:lumMod val="65000"/>
                  </a:schemeClr>
                </a:solidFill>
              </a:rPr>
              <a:t>(ta bort denna textruta när du följt tipsen)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Spara denna Presentation nu, med ett nytt namn som passar din Grej </a:t>
            </a:r>
            <a:r>
              <a:rPr lang="sv-SE" dirty="0" err="1"/>
              <a:t>Of</a:t>
            </a:r>
            <a:r>
              <a:rPr lang="sv-SE" dirty="0"/>
              <a:t> The Day.</a:t>
            </a:r>
          </a:p>
        </p:txBody>
      </p:sp>
    </p:spTree>
    <p:extLst>
      <p:ext uri="{BB962C8B-B14F-4D97-AF65-F5344CB8AC3E}">
        <p14:creationId xmlns:p14="http://schemas.microsoft.com/office/powerpoint/2010/main" val="2592382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A5B097-FFB1-4B7E-A516-984C093A1D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/>
          <a:lstStyle/>
          <a:p>
            <a:r>
              <a:rPr lang="sv-SE" dirty="0">
                <a:solidFill>
                  <a:srgbClr val="E05442"/>
                </a:solidFill>
              </a:rPr>
              <a:t>EDUKLIPS MINILEKTION</a:t>
            </a:r>
            <a:endParaRPr lang="sv-SE" i="1" dirty="0">
              <a:solidFill>
                <a:srgbClr val="E05442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989F13E-9C5D-4363-98B6-B9BDD66E2D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22759"/>
            <a:ext cx="9144000" cy="748625"/>
          </a:xfrm>
        </p:spPr>
        <p:txBody>
          <a:bodyPr/>
          <a:lstStyle/>
          <a:p>
            <a:r>
              <a:rPr lang="sv-SE" dirty="0">
                <a:solidFill>
                  <a:srgbClr val="3C86AD"/>
                </a:solidFill>
              </a:rPr>
              <a:t>LEDTRÅD</a:t>
            </a:r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73205FA1-2F38-384C-92E3-2200D26330FF}"/>
              </a:ext>
            </a:extLst>
          </p:cNvPr>
          <p:cNvCxnSpPr/>
          <p:nvPr/>
        </p:nvCxnSpPr>
        <p:spPr>
          <a:xfrm>
            <a:off x="477078" y="6225205"/>
            <a:ext cx="11171583" cy="0"/>
          </a:xfrm>
          <a:prstGeom prst="line">
            <a:avLst/>
          </a:prstGeom>
          <a:ln w="12700">
            <a:solidFill>
              <a:srgbClr val="E05442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ruta 9">
            <a:extLst>
              <a:ext uri="{FF2B5EF4-FFF2-40B4-BE49-F238E27FC236}">
                <a16:creationId xmlns:a16="http://schemas.microsoft.com/office/drawing/2014/main" id="{4CFF0483-ACBD-0C47-8FA5-F60837E68BD1}"/>
              </a:ext>
            </a:extLst>
          </p:cNvPr>
          <p:cNvSpPr txBox="1"/>
          <p:nvPr/>
        </p:nvSpPr>
        <p:spPr>
          <a:xfrm>
            <a:off x="4517414" y="6305585"/>
            <a:ext cx="28985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500" dirty="0">
                <a:solidFill>
                  <a:srgbClr val="3C86AD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MINILEKTION MED </a:t>
            </a:r>
            <a:r>
              <a:rPr lang="sv-SE" sz="1500" dirty="0">
                <a:solidFill>
                  <a:srgbClr val="E0544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EDUKLIPS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373D500-251B-4D6C-97A5-0C07547B5E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5697" y="5624752"/>
            <a:ext cx="1015572" cy="1002824"/>
          </a:xfrm>
          <a:prstGeom prst="rect">
            <a:avLst/>
          </a:prstGeom>
        </p:spPr>
      </p:pic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E4E0EC7B-8591-4847-B1DF-A8687BCD5EDB}"/>
              </a:ext>
            </a:extLst>
          </p:cNvPr>
          <p:cNvSpPr txBox="1">
            <a:spLocks/>
          </p:cNvSpPr>
          <p:nvPr/>
        </p:nvSpPr>
        <p:spPr>
          <a:xfrm>
            <a:off x="1961785" y="2858065"/>
            <a:ext cx="8202168" cy="1307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400" dirty="0">
                <a:solidFill>
                  <a:schemeClr val="accent2"/>
                </a:solidFill>
              </a:rPr>
              <a:t>(Skriv din ledtråd här</a:t>
            </a:r>
            <a:r>
              <a:rPr lang="sv-SE" sz="2400" dirty="0">
                <a:solidFill>
                  <a:schemeClr val="accent2"/>
                </a:solidFill>
                <a:sym typeface="Wingdings" pitchFamily="2" charset="2"/>
              </a:rPr>
              <a:t>)</a:t>
            </a:r>
            <a:br>
              <a:rPr lang="sv-SE" sz="2400" dirty="0"/>
            </a:br>
            <a:r>
              <a:rPr lang="sv-SE" sz="2400" dirty="0"/>
              <a:t>Exempel: </a:t>
            </a:r>
            <a:r>
              <a:rPr lang="sv-SE" sz="2400" dirty="0">
                <a:solidFill>
                  <a:schemeClr val="tx1"/>
                </a:solidFill>
              </a:rPr>
              <a:t>– Vem är tystast i djungeln? </a:t>
            </a:r>
            <a:r>
              <a:rPr lang="sv-SE" sz="2400" i="1" dirty="0">
                <a:solidFill>
                  <a:schemeClr val="tx1"/>
                </a:solidFill>
              </a:rPr>
              <a:t>(Svar:  </a:t>
            </a:r>
            <a:r>
              <a:rPr lang="sv-SE" sz="2400" i="1" dirty="0">
                <a:solidFill>
                  <a:schemeClr val="accent2"/>
                </a:solidFill>
              </a:rPr>
              <a:t>Tigern</a:t>
            </a:r>
            <a:r>
              <a:rPr lang="sv-SE" sz="2400" i="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92AF42E2-07BA-F04C-BCB6-FF74E9D44776}"/>
              </a:ext>
            </a:extLst>
          </p:cNvPr>
          <p:cNvSpPr/>
          <p:nvPr/>
        </p:nvSpPr>
        <p:spPr>
          <a:xfrm>
            <a:off x="3285744" y="4554411"/>
            <a:ext cx="6096000" cy="1200329"/>
          </a:xfrm>
          <a:prstGeom prst="rect">
            <a:avLst/>
          </a:prstGeom>
          <a:ln>
            <a:solidFill>
              <a:srgbClr val="3C86AD"/>
            </a:solidFill>
          </a:ln>
        </p:spPr>
        <p:txBody>
          <a:bodyPr>
            <a:spAutoFit/>
          </a:bodyPr>
          <a:lstStyle/>
          <a:p>
            <a:r>
              <a:rPr lang="sv-SE" b="1" dirty="0">
                <a:solidFill>
                  <a:srgbClr val="3C86AD"/>
                </a:solidFill>
              </a:rPr>
              <a:t>Användningstips:</a:t>
            </a:r>
            <a:r>
              <a:rPr lang="sv-SE" b="1" i="1" dirty="0">
                <a:solidFill>
                  <a:srgbClr val="3C86AD"/>
                </a:solidFill>
              </a:rPr>
              <a:t> </a:t>
            </a:r>
            <a:r>
              <a:rPr lang="sv-SE" i="1" dirty="0">
                <a:solidFill>
                  <a:schemeClr val="bg1">
                    <a:lumMod val="65000"/>
                  </a:schemeClr>
                </a:solidFill>
              </a:rPr>
              <a:t>(ta bort denna textruta när du följt tipsen)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Skriv en klurig </a:t>
            </a:r>
            <a:r>
              <a:rPr lang="sv-SE" b="1" dirty="0"/>
              <a:t>ledtråd</a:t>
            </a:r>
            <a:r>
              <a:rPr lang="sv-SE" dirty="0"/>
              <a:t> till minilektionen.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Visa ledtråden dagen </a:t>
            </a:r>
            <a:r>
              <a:rPr lang="sv-SE" b="1" dirty="0"/>
              <a:t>innan</a:t>
            </a:r>
            <a:r>
              <a:rPr lang="sv-SE" dirty="0"/>
              <a:t> (så eleverna har gott om tid på sig att gissa).</a:t>
            </a:r>
          </a:p>
        </p:txBody>
      </p:sp>
    </p:spTree>
    <p:extLst>
      <p:ext uri="{BB962C8B-B14F-4D97-AF65-F5344CB8AC3E}">
        <p14:creationId xmlns:p14="http://schemas.microsoft.com/office/powerpoint/2010/main" val="3272614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A5B097-FFB1-4B7E-A516-984C093A1D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/>
          <a:lstStyle/>
          <a:p>
            <a:r>
              <a:rPr lang="sv-SE" dirty="0">
                <a:solidFill>
                  <a:srgbClr val="E05442"/>
                </a:solidFill>
              </a:rPr>
              <a:t>EDUKLIPS MINILEKTION</a:t>
            </a:r>
            <a:endParaRPr lang="sv-SE" i="1" dirty="0">
              <a:solidFill>
                <a:srgbClr val="E05442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989F13E-9C5D-4363-98B6-B9BDD66E2D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22759"/>
            <a:ext cx="9144000" cy="1655762"/>
          </a:xfrm>
        </p:spPr>
        <p:txBody>
          <a:bodyPr/>
          <a:lstStyle/>
          <a:p>
            <a:r>
              <a:rPr lang="sv-SE" dirty="0">
                <a:solidFill>
                  <a:srgbClr val="3C86AD"/>
                </a:solidFill>
                <a:latin typeface="+mj-lt"/>
              </a:rPr>
              <a:t>(SKRIV DIN RUBRIK HÄR)</a:t>
            </a:r>
          </a:p>
        </p:txBody>
      </p:sp>
      <p:pic>
        <p:nvPicPr>
          <p:cNvPr id="6" name="Bildobjekt 5" descr="En bild som visar katt, djur, däggdjur, sitter&#10;&#10;Automatiskt genererad beskrivning">
            <a:extLst>
              <a:ext uri="{FF2B5EF4-FFF2-40B4-BE49-F238E27FC236}">
                <a16:creationId xmlns:a16="http://schemas.microsoft.com/office/drawing/2014/main" id="{7366AE11-FAA9-4C91-B01B-37BA057497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575" y="2711428"/>
            <a:ext cx="3185954" cy="2387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9" name="Rak 8">
            <a:extLst>
              <a:ext uri="{FF2B5EF4-FFF2-40B4-BE49-F238E27FC236}">
                <a16:creationId xmlns:a16="http://schemas.microsoft.com/office/drawing/2014/main" id="{73205FA1-2F38-384C-92E3-2200D26330FF}"/>
              </a:ext>
            </a:extLst>
          </p:cNvPr>
          <p:cNvCxnSpPr/>
          <p:nvPr/>
        </p:nvCxnSpPr>
        <p:spPr>
          <a:xfrm>
            <a:off x="477078" y="6225205"/>
            <a:ext cx="11171583" cy="0"/>
          </a:xfrm>
          <a:prstGeom prst="line">
            <a:avLst/>
          </a:prstGeom>
          <a:ln w="12700">
            <a:solidFill>
              <a:srgbClr val="E05442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ruta 9">
            <a:extLst>
              <a:ext uri="{FF2B5EF4-FFF2-40B4-BE49-F238E27FC236}">
                <a16:creationId xmlns:a16="http://schemas.microsoft.com/office/drawing/2014/main" id="{4CFF0483-ACBD-0C47-8FA5-F60837E68BD1}"/>
              </a:ext>
            </a:extLst>
          </p:cNvPr>
          <p:cNvSpPr txBox="1"/>
          <p:nvPr/>
        </p:nvSpPr>
        <p:spPr>
          <a:xfrm>
            <a:off x="4517414" y="6305585"/>
            <a:ext cx="28985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500" dirty="0">
                <a:solidFill>
                  <a:srgbClr val="3C86AD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MINILEKTION MED </a:t>
            </a:r>
            <a:r>
              <a:rPr lang="sv-SE" sz="1500" dirty="0">
                <a:solidFill>
                  <a:srgbClr val="E0544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EDUKLIPS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DFBA3BB7-6289-425A-B78D-A88415960D28}"/>
              </a:ext>
            </a:extLst>
          </p:cNvPr>
          <p:cNvSpPr/>
          <p:nvPr/>
        </p:nvSpPr>
        <p:spPr>
          <a:xfrm>
            <a:off x="7996844" y="2683996"/>
            <a:ext cx="3485563" cy="2585323"/>
          </a:xfrm>
          <a:prstGeom prst="rect">
            <a:avLst/>
          </a:prstGeom>
          <a:ln>
            <a:solidFill>
              <a:srgbClr val="3C86AD"/>
            </a:solidFill>
          </a:ln>
        </p:spPr>
        <p:txBody>
          <a:bodyPr wrap="square">
            <a:spAutoFit/>
          </a:bodyPr>
          <a:lstStyle/>
          <a:p>
            <a:r>
              <a:rPr lang="sv-SE" b="1" dirty="0">
                <a:solidFill>
                  <a:srgbClr val="3C86AD"/>
                </a:solidFill>
              </a:rPr>
              <a:t>Användningstips:</a:t>
            </a:r>
            <a:r>
              <a:rPr lang="sv-SE" b="1" i="1" dirty="0">
                <a:solidFill>
                  <a:srgbClr val="3C86AD"/>
                </a:solidFill>
              </a:rPr>
              <a:t> </a:t>
            </a:r>
            <a:r>
              <a:rPr lang="sv-SE" i="1" dirty="0">
                <a:solidFill>
                  <a:schemeClr val="bg1">
                    <a:lumMod val="65000"/>
                  </a:schemeClr>
                </a:solidFill>
              </a:rPr>
              <a:t>(ta bort denna textruta när du följt tipsen)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Rubriken</a:t>
            </a:r>
            <a:r>
              <a:rPr lang="sv-SE" dirty="0"/>
              <a:t> kan vara t.ex. ”Ett djur”, ”En händelse” </a:t>
            </a:r>
            <a:br>
              <a:rPr lang="sv-SE" dirty="0"/>
            </a:br>
            <a:r>
              <a:rPr lang="sv-SE" dirty="0"/>
              <a:t>”Ett land”, ”En uppfinning” osv…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Visa svaret på ledtråden med </a:t>
            </a:r>
            <a:r>
              <a:rPr lang="sv-SE" b="1" dirty="0"/>
              <a:t>bild</a:t>
            </a:r>
            <a:r>
              <a:rPr lang="sv-SE" dirty="0"/>
              <a:t>. Högerklicka på bilden och välj ”Ändra bild”.</a:t>
            </a: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CD1D5B-BBBB-914F-BEE1-752FE6F15C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5697" y="5624752"/>
            <a:ext cx="1015572" cy="100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374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17A230-C4FA-46E1-9999-161915606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71501"/>
            <a:ext cx="10972800" cy="1143000"/>
          </a:xfrm>
        </p:spPr>
        <p:txBody>
          <a:bodyPr/>
          <a:lstStyle/>
          <a:p>
            <a:r>
              <a:rPr lang="sv-SE" dirty="0">
                <a:solidFill>
                  <a:schemeClr val="accent2"/>
                </a:solidFill>
              </a:rPr>
              <a:t>FILMVISNING!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3FA2F91-B9B2-4B1F-A06E-F2935704B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9622"/>
            <a:ext cx="10972800" cy="4525963"/>
          </a:xfrm>
        </p:spPr>
        <p:txBody>
          <a:bodyPr>
            <a:normAutofit/>
          </a:bodyPr>
          <a:lstStyle/>
          <a:p>
            <a:r>
              <a:rPr lang="sv-SE" sz="2400" dirty="0"/>
              <a:t>Visa utbildningsklippet – </a:t>
            </a:r>
            <a:r>
              <a:rPr lang="sv-SE" sz="2400" dirty="0">
                <a:solidFill>
                  <a:schemeClr val="accent2"/>
                </a:solidFill>
              </a:rPr>
              <a:t>länka</a:t>
            </a:r>
            <a:r>
              <a:rPr lang="sv-SE" sz="2400" dirty="0"/>
              <a:t> till filmen. Eller </a:t>
            </a:r>
            <a:r>
              <a:rPr lang="sv-SE" sz="2400" dirty="0">
                <a:solidFill>
                  <a:schemeClr val="accent2"/>
                </a:solidFill>
              </a:rPr>
              <a:t>lägg till videon </a:t>
            </a:r>
            <a:r>
              <a:rPr lang="sv-SE" sz="2400" dirty="0"/>
              <a:t>i din presentation.</a:t>
            </a:r>
          </a:p>
        </p:txBody>
      </p:sp>
      <p:cxnSp>
        <p:nvCxnSpPr>
          <p:cNvPr id="11" name="Rak 10">
            <a:extLst>
              <a:ext uri="{FF2B5EF4-FFF2-40B4-BE49-F238E27FC236}">
                <a16:creationId xmlns:a16="http://schemas.microsoft.com/office/drawing/2014/main" id="{FE155C15-D3A1-2D44-9F1F-932AC3254295}"/>
              </a:ext>
            </a:extLst>
          </p:cNvPr>
          <p:cNvCxnSpPr/>
          <p:nvPr/>
        </p:nvCxnSpPr>
        <p:spPr>
          <a:xfrm>
            <a:off x="477078" y="6225205"/>
            <a:ext cx="11171583" cy="0"/>
          </a:xfrm>
          <a:prstGeom prst="line">
            <a:avLst/>
          </a:prstGeom>
          <a:ln w="12700">
            <a:solidFill>
              <a:srgbClr val="E05442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C20CE796-AF2A-BF43-8664-384A0FE99DB3}"/>
              </a:ext>
            </a:extLst>
          </p:cNvPr>
          <p:cNvSpPr txBox="1"/>
          <p:nvPr/>
        </p:nvSpPr>
        <p:spPr>
          <a:xfrm>
            <a:off x="4517414" y="6305585"/>
            <a:ext cx="28985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500" dirty="0">
                <a:solidFill>
                  <a:srgbClr val="3C86AD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MINILEKTION MED </a:t>
            </a:r>
            <a:r>
              <a:rPr lang="sv-SE" sz="1500" dirty="0">
                <a:solidFill>
                  <a:srgbClr val="E0544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EDUKLIPS</a:t>
            </a:r>
          </a:p>
        </p:txBody>
      </p:sp>
      <p:pic>
        <p:nvPicPr>
          <p:cNvPr id="13" name="Bild 12" descr="Skrivplatta">
            <a:extLst>
              <a:ext uri="{FF2B5EF4-FFF2-40B4-BE49-F238E27FC236}">
                <a16:creationId xmlns:a16="http://schemas.microsoft.com/office/drawing/2014/main" id="{E5E76910-3CCC-5B40-B0DF-D83E0F35C6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2971800"/>
            <a:ext cx="914400" cy="914400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00089FC7-58D9-D144-A03A-645425B899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5697" y="5624752"/>
            <a:ext cx="1015572" cy="100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215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0100AC-52FB-44E1-8AFD-021266835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2"/>
                </a:solidFill>
              </a:rPr>
              <a:t>FAKTA OM 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C07E2E-A8B6-473B-AA10-944C7667E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600202"/>
            <a:ext cx="5820642" cy="3916016"/>
          </a:xfrm>
        </p:spPr>
        <p:txBody>
          <a:bodyPr>
            <a:normAutofit lnSpcReduction="10000"/>
          </a:bodyPr>
          <a:lstStyle/>
          <a:p>
            <a:r>
              <a:rPr lang="sv-SE" i="1" dirty="0">
                <a:solidFill>
                  <a:schemeClr val="bg1">
                    <a:lumMod val="65000"/>
                  </a:schemeClr>
                </a:solidFill>
              </a:rPr>
              <a:t>Exempel på fakta:</a:t>
            </a:r>
          </a:p>
          <a:p>
            <a:r>
              <a:rPr lang="sv-SE" dirty="0"/>
              <a:t>Namn på djuret</a:t>
            </a:r>
          </a:p>
          <a:p>
            <a:r>
              <a:rPr lang="sv-SE" dirty="0"/>
              <a:t>Var och hur länge lever det?</a:t>
            </a:r>
          </a:p>
          <a:p>
            <a:r>
              <a:rPr lang="sv-SE" dirty="0"/>
              <a:t>Utseende och egenskaper?</a:t>
            </a:r>
          </a:p>
          <a:p>
            <a:r>
              <a:rPr lang="sv-SE" dirty="0"/>
              <a:t>Vad äter det?</a:t>
            </a:r>
          </a:p>
          <a:p>
            <a:r>
              <a:rPr lang="sv-SE" dirty="0"/>
              <a:t>Hur tar det hand om sina ungar?</a:t>
            </a:r>
          </a:p>
        </p:txBody>
      </p:sp>
      <p:pic>
        <p:nvPicPr>
          <p:cNvPr id="6" name="Bildobjekt 5" descr="En bild som visar klippa, djur, däggdjur, utomhus&#10;&#10;Automatiskt genererad beskrivning">
            <a:extLst>
              <a:ext uri="{FF2B5EF4-FFF2-40B4-BE49-F238E27FC236}">
                <a16:creationId xmlns:a16="http://schemas.microsoft.com/office/drawing/2014/main" id="{603B55AB-147A-4DDF-8890-076EF839EC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88576"/>
            <a:ext cx="3641378" cy="223284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Bildobjekt 7" descr="En bild som visar utomhus, djur, däggdjur, gräs&#10;&#10;Automatiskt genererad beskrivning">
            <a:extLst>
              <a:ext uri="{FF2B5EF4-FFF2-40B4-BE49-F238E27FC236}">
                <a16:creationId xmlns:a16="http://schemas.microsoft.com/office/drawing/2014/main" id="{ADDDFA44-A484-47FB-B90C-ACDF658E14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430" y="1235232"/>
            <a:ext cx="2173726" cy="12181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13" name="Rak 12">
            <a:extLst>
              <a:ext uri="{FF2B5EF4-FFF2-40B4-BE49-F238E27FC236}">
                <a16:creationId xmlns:a16="http://schemas.microsoft.com/office/drawing/2014/main" id="{561443A8-BB1D-2743-96F0-174F8D561028}"/>
              </a:ext>
            </a:extLst>
          </p:cNvPr>
          <p:cNvCxnSpPr/>
          <p:nvPr/>
        </p:nvCxnSpPr>
        <p:spPr>
          <a:xfrm>
            <a:off x="477078" y="6225205"/>
            <a:ext cx="11171583" cy="0"/>
          </a:xfrm>
          <a:prstGeom prst="line">
            <a:avLst/>
          </a:prstGeom>
          <a:ln w="12700">
            <a:solidFill>
              <a:srgbClr val="E05442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textruta 13">
            <a:extLst>
              <a:ext uri="{FF2B5EF4-FFF2-40B4-BE49-F238E27FC236}">
                <a16:creationId xmlns:a16="http://schemas.microsoft.com/office/drawing/2014/main" id="{84DA849C-E415-4E4F-BC67-1A8544EC6886}"/>
              </a:ext>
            </a:extLst>
          </p:cNvPr>
          <p:cNvSpPr txBox="1"/>
          <p:nvPr/>
        </p:nvSpPr>
        <p:spPr>
          <a:xfrm>
            <a:off x="4517414" y="6305585"/>
            <a:ext cx="28985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500" dirty="0">
                <a:solidFill>
                  <a:srgbClr val="3C86AD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MINILEKTION MED </a:t>
            </a:r>
            <a:r>
              <a:rPr lang="sv-SE" sz="1500" dirty="0">
                <a:solidFill>
                  <a:srgbClr val="E0544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EDUKLIPS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7F7D46B3-6650-F942-A1C9-F3596F5514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5697" y="5624752"/>
            <a:ext cx="1015572" cy="1002824"/>
          </a:xfrm>
          <a:prstGeom prst="rect">
            <a:avLst/>
          </a:prstGeom>
        </p:spPr>
      </p:pic>
      <p:sp>
        <p:nvSpPr>
          <p:cNvPr id="11" name="Rektangel 10">
            <a:extLst>
              <a:ext uri="{FF2B5EF4-FFF2-40B4-BE49-F238E27FC236}">
                <a16:creationId xmlns:a16="http://schemas.microsoft.com/office/drawing/2014/main" id="{7FC0673F-779A-6440-A062-F47AE7FE52C9}"/>
              </a:ext>
            </a:extLst>
          </p:cNvPr>
          <p:cNvSpPr/>
          <p:nvPr/>
        </p:nvSpPr>
        <p:spPr>
          <a:xfrm>
            <a:off x="7132320" y="4007650"/>
            <a:ext cx="4366127" cy="2031325"/>
          </a:xfrm>
          <a:prstGeom prst="rect">
            <a:avLst/>
          </a:prstGeom>
          <a:ln>
            <a:solidFill>
              <a:srgbClr val="3C86AD"/>
            </a:solidFill>
          </a:ln>
        </p:spPr>
        <p:txBody>
          <a:bodyPr wrap="square">
            <a:spAutoFit/>
          </a:bodyPr>
          <a:lstStyle/>
          <a:p>
            <a:r>
              <a:rPr lang="sv-SE" b="1" dirty="0">
                <a:solidFill>
                  <a:srgbClr val="3C86AD"/>
                </a:solidFill>
              </a:rPr>
              <a:t>Användningstips:</a:t>
            </a:r>
            <a:r>
              <a:rPr lang="sv-SE" b="1" i="1" dirty="0">
                <a:solidFill>
                  <a:srgbClr val="3C86AD"/>
                </a:solidFill>
              </a:rPr>
              <a:t> </a:t>
            </a:r>
            <a:r>
              <a:rPr lang="sv-SE" i="1" dirty="0">
                <a:solidFill>
                  <a:schemeClr val="bg1">
                    <a:lumMod val="65000"/>
                  </a:schemeClr>
                </a:solidFill>
              </a:rPr>
              <a:t>(ta bort denna textruta när du följt tipsen)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I listan till vänster: Skriv betydelsefulla och intressanta (roliga, sorgliga, udda) fakta som du kan hitta!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 att byta bilder: Högerklicka på bilden och välj ”Ändra bild”.</a:t>
            </a:r>
          </a:p>
        </p:txBody>
      </p:sp>
    </p:spTree>
    <p:extLst>
      <p:ext uri="{BB962C8B-B14F-4D97-AF65-F5344CB8AC3E}">
        <p14:creationId xmlns:p14="http://schemas.microsoft.com/office/powerpoint/2010/main" val="2614425590"/>
      </p:ext>
    </p:extLst>
  </p:cSld>
  <p:clrMapOvr>
    <a:masterClrMapping/>
  </p:clrMapOvr>
</p:sld>
</file>

<file path=ppt/theme/theme1.xml><?xml version="1.0" encoding="utf-8"?>
<a:theme xmlns:a="http://schemas.openxmlformats.org/drawingml/2006/main" name="Kmedia_Medieinstitutet">
  <a:themeElements>
    <a:clrScheme name="Anpassad 1">
      <a:dk1>
        <a:sysClr val="windowText" lastClr="000000"/>
      </a:dk1>
      <a:lt1>
        <a:sysClr val="window" lastClr="FFFFFF"/>
      </a:lt1>
      <a:dk2>
        <a:srgbClr val="92C900"/>
      </a:dk2>
      <a:lt2>
        <a:srgbClr val="E7DEC9"/>
      </a:lt2>
      <a:accent1>
        <a:srgbClr val="C8D000"/>
      </a:accent1>
      <a:accent2>
        <a:srgbClr val="FEB80A"/>
      </a:accent2>
      <a:accent3>
        <a:srgbClr val="C32D2E"/>
      </a:accent3>
      <a:accent4>
        <a:srgbClr val="84AA33"/>
      </a:accent4>
      <a:accent5>
        <a:srgbClr val="7A9600"/>
      </a:accent5>
      <a:accent6>
        <a:srgbClr val="475A8D"/>
      </a:accent6>
      <a:hlink>
        <a:srgbClr val="21873A"/>
      </a:hlink>
      <a:folHlink>
        <a:srgbClr val="717E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EduKlips_Presentation">
  <a:themeElements>
    <a:clrScheme name="Anpassad 1">
      <a:dk1>
        <a:sysClr val="windowText" lastClr="000000"/>
      </a:dk1>
      <a:lt1>
        <a:sysClr val="window" lastClr="FFFFFF"/>
      </a:lt1>
      <a:dk2>
        <a:srgbClr val="92C900"/>
      </a:dk2>
      <a:lt2>
        <a:srgbClr val="E7DEC9"/>
      </a:lt2>
      <a:accent1>
        <a:srgbClr val="C8D000"/>
      </a:accent1>
      <a:accent2>
        <a:srgbClr val="FEB80A"/>
      </a:accent2>
      <a:accent3>
        <a:srgbClr val="C32D2E"/>
      </a:accent3>
      <a:accent4>
        <a:srgbClr val="84AA33"/>
      </a:accent4>
      <a:accent5>
        <a:srgbClr val="7A9600"/>
      </a:accent5>
      <a:accent6>
        <a:srgbClr val="475A8D"/>
      </a:accent6>
      <a:hlink>
        <a:srgbClr val="21873A"/>
      </a:hlink>
      <a:folHlink>
        <a:srgbClr val="717E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ETS_Media_Tema">
  <a:themeElements>
    <a:clrScheme name="EduklipsOrang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3B86AC"/>
      </a:accent1>
      <a:accent2>
        <a:srgbClr val="DF5541"/>
      </a:accent2>
      <a:accent3>
        <a:srgbClr val="099700"/>
      </a:accent3>
      <a:accent4>
        <a:srgbClr val="00A2B1"/>
      </a:accent4>
      <a:accent5>
        <a:srgbClr val="A7E8FF"/>
      </a:accent5>
      <a:accent6>
        <a:srgbClr val="D36B20"/>
      </a:accent6>
      <a:hlink>
        <a:srgbClr val="F15B3F"/>
      </a:hlink>
      <a:folHlink>
        <a:srgbClr val="3D87AC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Kmedia_Medieinstitutet</Template>
  <TotalTime>597</TotalTime>
  <Words>864</Words>
  <Application>Microsoft Office PowerPoint</Application>
  <PresentationFormat>Bredbild</PresentationFormat>
  <Paragraphs>81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11</vt:i4>
      </vt:variant>
    </vt:vector>
  </HeadingPairs>
  <TitlesOfParts>
    <vt:vector size="18" baseType="lpstr">
      <vt:lpstr>Arial</vt:lpstr>
      <vt:lpstr>Calibri</vt:lpstr>
      <vt:lpstr>Gill Sans MT</vt:lpstr>
      <vt:lpstr>Helvetica Neue</vt:lpstr>
      <vt:lpstr>Kmedia_Medieinstitutet</vt:lpstr>
      <vt:lpstr>EduKlips_Presentation</vt:lpstr>
      <vt:lpstr>ETS_Media_Tema</vt:lpstr>
      <vt:lpstr>EDUKLIPS MINILEKTION</vt:lpstr>
      <vt:lpstr>Så här enkelt skapar du en minilektion!</vt:lpstr>
      <vt:lpstr>Hur följer jag upphovsrätten?</vt:lpstr>
      <vt:lpstr>Var hittar jag säkra källor?</vt:lpstr>
      <vt:lpstr>EDUKLIPS MINILEKTION (mall)</vt:lpstr>
      <vt:lpstr>EDUKLIPS MINILEKTION</vt:lpstr>
      <vt:lpstr>EDUKLIPS MINILEKTION</vt:lpstr>
      <vt:lpstr>FILMVISNING!</vt:lpstr>
      <vt:lpstr>FAKTA OM …</vt:lpstr>
      <vt:lpstr>VAD HAR DU LÄRT DIG?</vt:lpstr>
      <vt:lpstr>LYCKA TILL!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Eduklips minilektioner</dc:title>
  <dc:creator>Ida Karlsson</dc:creator>
  <cp:lastModifiedBy>Mia MLA. Lund-Arnell</cp:lastModifiedBy>
  <cp:revision>52</cp:revision>
  <dcterms:created xsi:type="dcterms:W3CDTF">2020-05-08T06:29:54Z</dcterms:created>
  <dcterms:modified xsi:type="dcterms:W3CDTF">2020-06-11T08:32:35Z</dcterms:modified>
</cp:coreProperties>
</file>